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16" r:id="rId1"/>
  </p:sldMasterIdLst>
  <p:notesMasterIdLst>
    <p:notesMasterId r:id="rId110"/>
  </p:notesMasterIdLst>
  <p:handoutMasterIdLst>
    <p:handoutMasterId r:id="rId111"/>
  </p:handoutMasterIdLst>
  <p:sldIdLst>
    <p:sldId id="409" r:id="rId2"/>
    <p:sldId id="440" r:id="rId3"/>
    <p:sldId id="572" r:id="rId4"/>
    <p:sldId id="573" r:id="rId5"/>
    <p:sldId id="574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52" r:id="rId14"/>
    <p:sldId id="511" r:id="rId15"/>
    <p:sldId id="512" r:id="rId16"/>
    <p:sldId id="450" r:id="rId17"/>
    <p:sldId id="513" r:id="rId18"/>
    <p:sldId id="514" r:id="rId19"/>
    <p:sldId id="448" r:id="rId20"/>
    <p:sldId id="515" r:id="rId21"/>
    <p:sldId id="453" r:id="rId22"/>
    <p:sldId id="518" r:id="rId23"/>
    <p:sldId id="516" r:id="rId24"/>
    <p:sldId id="566" r:id="rId25"/>
    <p:sldId id="454" r:id="rId26"/>
    <p:sldId id="474" r:id="rId27"/>
    <p:sldId id="519" r:id="rId28"/>
    <p:sldId id="510" r:id="rId29"/>
    <p:sldId id="520" r:id="rId30"/>
    <p:sldId id="521" r:id="rId31"/>
    <p:sldId id="523" r:id="rId32"/>
    <p:sldId id="522" r:id="rId33"/>
    <p:sldId id="524" r:id="rId34"/>
    <p:sldId id="525" r:id="rId35"/>
    <p:sldId id="455" r:id="rId36"/>
    <p:sldId id="456" r:id="rId37"/>
    <p:sldId id="457" r:id="rId38"/>
    <p:sldId id="526" r:id="rId39"/>
    <p:sldId id="459" r:id="rId40"/>
    <p:sldId id="460" r:id="rId41"/>
    <p:sldId id="461" r:id="rId42"/>
    <p:sldId id="528" r:id="rId43"/>
    <p:sldId id="529" r:id="rId44"/>
    <p:sldId id="527" r:id="rId45"/>
    <p:sldId id="530" r:id="rId46"/>
    <p:sldId id="531" r:id="rId47"/>
    <p:sldId id="463" r:id="rId48"/>
    <p:sldId id="464" r:id="rId49"/>
    <p:sldId id="532" r:id="rId50"/>
    <p:sldId id="533" r:id="rId51"/>
    <p:sldId id="534" r:id="rId52"/>
    <p:sldId id="467" r:id="rId53"/>
    <p:sldId id="535" r:id="rId54"/>
    <p:sldId id="468" r:id="rId55"/>
    <p:sldId id="536" r:id="rId56"/>
    <p:sldId id="469" r:id="rId57"/>
    <p:sldId id="537" r:id="rId58"/>
    <p:sldId id="472" r:id="rId59"/>
    <p:sldId id="473" r:id="rId60"/>
    <p:sldId id="475" r:id="rId61"/>
    <p:sldId id="476" r:id="rId62"/>
    <p:sldId id="477" r:id="rId63"/>
    <p:sldId id="479" r:id="rId64"/>
    <p:sldId id="480" r:id="rId65"/>
    <p:sldId id="567" r:id="rId66"/>
    <p:sldId id="481" r:id="rId67"/>
    <p:sldId id="482" r:id="rId68"/>
    <p:sldId id="538" r:id="rId69"/>
    <p:sldId id="539" r:id="rId70"/>
    <p:sldId id="540" r:id="rId71"/>
    <p:sldId id="484" r:id="rId72"/>
    <p:sldId id="485" r:id="rId73"/>
    <p:sldId id="541" r:id="rId74"/>
    <p:sldId id="542" r:id="rId75"/>
    <p:sldId id="543" r:id="rId76"/>
    <p:sldId id="487" r:id="rId77"/>
    <p:sldId id="544" r:id="rId78"/>
    <p:sldId id="545" r:id="rId79"/>
    <p:sldId id="488" r:id="rId80"/>
    <p:sldId id="489" r:id="rId81"/>
    <p:sldId id="546" r:id="rId82"/>
    <p:sldId id="490" r:id="rId83"/>
    <p:sldId id="547" r:id="rId84"/>
    <p:sldId id="549" r:id="rId85"/>
    <p:sldId id="548" r:id="rId86"/>
    <p:sldId id="571" r:id="rId87"/>
    <p:sldId id="493" r:id="rId88"/>
    <p:sldId id="550" r:id="rId89"/>
    <p:sldId id="553" r:id="rId90"/>
    <p:sldId id="552" r:id="rId91"/>
    <p:sldId id="554" r:id="rId92"/>
    <p:sldId id="568" r:id="rId93"/>
    <p:sldId id="499" r:id="rId94"/>
    <p:sldId id="500" r:id="rId95"/>
    <p:sldId id="556" r:id="rId96"/>
    <p:sldId id="557" r:id="rId97"/>
    <p:sldId id="558" r:id="rId98"/>
    <p:sldId id="563" r:id="rId99"/>
    <p:sldId id="559" r:id="rId100"/>
    <p:sldId id="561" r:id="rId101"/>
    <p:sldId id="560" r:id="rId102"/>
    <p:sldId id="564" r:id="rId103"/>
    <p:sldId id="565" r:id="rId104"/>
    <p:sldId id="507" r:id="rId105"/>
    <p:sldId id="569" r:id="rId106"/>
    <p:sldId id="508" r:id="rId107"/>
    <p:sldId id="509" r:id="rId108"/>
    <p:sldId id="501" r:id="rId109"/>
  </p:sldIdLst>
  <p:sldSz cx="9144000" cy="6858000" type="screen4x3"/>
  <p:notesSz cx="6858000" cy="9144000"/>
  <p:custDataLst>
    <p:tags r:id="rId1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0000"/>
    <a:srgbClr val="440000"/>
    <a:srgbClr val="003E00"/>
    <a:srgbClr val="5A0000"/>
    <a:srgbClr val="F08C8C"/>
    <a:srgbClr val="97C1E8"/>
    <a:srgbClr val="7097D1"/>
    <a:srgbClr val="763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 autoAdjust="0"/>
    <p:restoredTop sz="94617" autoAdjust="0"/>
  </p:normalViewPr>
  <p:slideViewPr>
    <p:cSldViewPr snapToObjects="1">
      <p:cViewPr>
        <p:scale>
          <a:sx n="100" d="100"/>
          <a:sy n="100" d="100"/>
        </p:scale>
        <p:origin x="-608" y="-232"/>
      </p:cViewPr>
      <p:guideLst>
        <p:guide orient="horz" pos="3744"/>
        <p:guide pos="1536"/>
      </p:guideLst>
    </p:cSldViewPr>
  </p:slideViewPr>
  <p:outlineViewPr>
    <p:cViewPr>
      <p:scale>
        <a:sx n="33" d="100"/>
        <a:sy n="33" d="100"/>
      </p:scale>
      <p:origin x="0" y="4113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handoutMaster" Target="handoutMasters/handoutMaster1.xml"/><Relationship Id="rId112" Type="http://schemas.openxmlformats.org/officeDocument/2006/relationships/printerSettings" Target="printerSettings/printerSettings1.bin"/><Relationship Id="rId113" Type="http://schemas.openxmlformats.org/officeDocument/2006/relationships/tags" Target="tags/tag1.xml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E288A-572B-3242-92BD-1DB5F7BDD50E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57B9B-2F4C-9D46-B79D-D87146692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140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5E04-0092-B745-AB39-50F52E035663}" type="datetimeFigureOut">
              <a:rPr lang="en-US" smtClean="0"/>
              <a:t>12/13/14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66269-55CE-0345-90F5-F0D326DEF3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546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label: alternative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7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61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mention probabilistic</a:t>
            </a:r>
            <a:r>
              <a:rPr lang="en-US" baseline="0" dirty="0" smtClean="0"/>
              <a:t> computation and Q1 is a general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10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4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limit risk , add slide for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4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4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34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emphasize important and diminish</a:t>
            </a:r>
            <a:r>
              <a:rPr lang="en-US" baseline="0" dirty="0" smtClean="0"/>
              <a:t> unimportant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7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write this in prose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67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maybe include enumeration vs.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89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add pictures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75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4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better names than bday1,bday2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467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generate better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463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Todo</a:t>
            </a:r>
            <a:r>
              <a:rPr lang="en-US" dirty="0" smtClean="0"/>
              <a:t>: generate better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31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7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61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66269-55CE-0345-90F5-F0D326DEF3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8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12/13/14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AB2E8-8AEC-3746-B69D-B5BE54F645E5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2DA83-5943-374B-86BD-3563D9526C3B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/>
          <p:cNvSpPr/>
          <p:nvPr userDrawn="1"/>
        </p:nvSpPr>
        <p:spPr>
          <a:xfrm>
            <a:off x="0" y="5457825"/>
            <a:ext cx="7239000" cy="1400175"/>
          </a:xfrm>
          <a:custGeom>
            <a:avLst/>
            <a:gdLst>
              <a:gd name="connsiteX0" fmla="*/ 0 w 9134475"/>
              <a:gd name="connsiteY0" fmla="*/ 142875 h 1323975"/>
              <a:gd name="connsiteX1" fmla="*/ 6305550 w 9134475"/>
              <a:gd name="connsiteY1" fmla="*/ 1209675 h 1323975"/>
              <a:gd name="connsiteX2" fmla="*/ 9134475 w 9134475"/>
              <a:gd name="connsiteY2" fmla="*/ 0 h 1323975"/>
              <a:gd name="connsiteX3" fmla="*/ 9134475 w 9134475"/>
              <a:gd name="connsiteY3" fmla="*/ 1323975 h 1323975"/>
              <a:gd name="connsiteX4" fmla="*/ 0 w 9134475"/>
              <a:gd name="connsiteY4" fmla="*/ 1323975 h 1323975"/>
              <a:gd name="connsiteX5" fmla="*/ 0 w 9134475"/>
              <a:gd name="connsiteY5" fmla="*/ 142875 h 1323975"/>
              <a:gd name="connsiteX0" fmla="*/ 0 w 9134475"/>
              <a:gd name="connsiteY0" fmla="*/ 0 h 1181100"/>
              <a:gd name="connsiteX1" fmla="*/ 6305550 w 9134475"/>
              <a:gd name="connsiteY1" fmla="*/ 1066800 h 1181100"/>
              <a:gd name="connsiteX2" fmla="*/ 9134475 w 9134475"/>
              <a:gd name="connsiteY2" fmla="*/ 1181100 h 1181100"/>
              <a:gd name="connsiteX3" fmla="*/ 0 w 9134475"/>
              <a:gd name="connsiteY3" fmla="*/ 1181100 h 1181100"/>
              <a:gd name="connsiteX4" fmla="*/ 0 w 9134475"/>
              <a:gd name="connsiteY4" fmla="*/ 0 h 1181100"/>
              <a:gd name="connsiteX0" fmla="*/ 0 w 6494783"/>
              <a:gd name="connsiteY0" fmla="*/ 0 h 1181100"/>
              <a:gd name="connsiteX1" fmla="*/ 6305550 w 6494783"/>
              <a:gd name="connsiteY1" fmla="*/ 1066800 h 1181100"/>
              <a:gd name="connsiteX2" fmla="*/ 6494783 w 6494783"/>
              <a:gd name="connsiteY2" fmla="*/ 1181100 h 1181100"/>
              <a:gd name="connsiteX3" fmla="*/ 0 w 6494783"/>
              <a:gd name="connsiteY3" fmla="*/ 1181100 h 1181100"/>
              <a:gd name="connsiteX4" fmla="*/ 0 w 6494783"/>
              <a:gd name="connsiteY4" fmla="*/ 0 h 1181100"/>
              <a:gd name="connsiteX0" fmla="*/ 0 w 6494783"/>
              <a:gd name="connsiteY0" fmla="*/ 0 h 1181100"/>
              <a:gd name="connsiteX1" fmla="*/ 6494783 w 6494783"/>
              <a:gd name="connsiteY1" fmla="*/ 1181100 h 1181100"/>
              <a:gd name="connsiteX2" fmla="*/ 0 w 6494783"/>
              <a:gd name="connsiteY2" fmla="*/ 1181100 h 1181100"/>
              <a:gd name="connsiteX3" fmla="*/ 0 w 6494783"/>
              <a:gd name="connsiteY3" fmla="*/ 0 h 1181100"/>
              <a:gd name="connsiteX0" fmla="*/ 0 w 7415827"/>
              <a:gd name="connsiteY0" fmla="*/ 0 h 1181100"/>
              <a:gd name="connsiteX1" fmla="*/ 7415827 w 7415827"/>
              <a:gd name="connsiteY1" fmla="*/ 866775 h 1181100"/>
              <a:gd name="connsiteX2" fmla="*/ 0 w 7415827"/>
              <a:gd name="connsiteY2" fmla="*/ 1181100 h 1181100"/>
              <a:gd name="connsiteX3" fmla="*/ 0 w 7415827"/>
              <a:gd name="connsiteY3" fmla="*/ 0 h 1181100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0 w 7415827"/>
              <a:gd name="connsiteY2" fmla="*/ 1571625 h 1571625"/>
              <a:gd name="connsiteX3" fmla="*/ 0 w 7415827"/>
              <a:gd name="connsiteY3" fmla="*/ 0 h 1571625"/>
              <a:gd name="connsiteX0" fmla="*/ 0 w 7415827"/>
              <a:gd name="connsiteY0" fmla="*/ 0 h 1571625"/>
              <a:gd name="connsiteX1" fmla="*/ 7415827 w 7415827"/>
              <a:gd name="connsiteY1" fmla="*/ 866775 h 1571625"/>
              <a:gd name="connsiteX2" fmla="*/ 1823096 w 7415827"/>
              <a:gd name="connsiteY2" fmla="*/ 1571625 h 1571625"/>
              <a:gd name="connsiteX3" fmla="*/ 0 w 7415827"/>
              <a:gd name="connsiteY3" fmla="*/ 1571625 h 1571625"/>
              <a:gd name="connsiteX4" fmla="*/ 0 w 7415827"/>
              <a:gd name="connsiteY4" fmla="*/ 0 h 1571625"/>
              <a:gd name="connsiteX0" fmla="*/ 0 w 7216426"/>
              <a:gd name="connsiteY0" fmla="*/ 0 h 1571625"/>
              <a:gd name="connsiteX1" fmla="*/ 7216426 w 7216426"/>
              <a:gd name="connsiteY1" fmla="*/ 1038225 h 1571625"/>
              <a:gd name="connsiteX2" fmla="*/ 1823096 w 7216426"/>
              <a:gd name="connsiteY2" fmla="*/ 1571625 h 1571625"/>
              <a:gd name="connsiteX3" fmla="*/ 0 w 7216426"/>
              <a:gd name="connsiteY3" fmla="*/ 1571625 h 1571625"/>
              <a:gd name="connsiteX4" fmla="*/ 0 w 7216426"/>
              <a:gd name="connsiteY4" fmla="*/ 0 h 1571625"/>
              <a:gd name="connsiteX0" fmla="*/ 0 w 7216426"/>
              <a:gd name="connsiteY0" fmla="*/ 0 h 914400"/>
              <a:gd name="connsiteX1" fmla="*/ 7216426 w 7216426"/>
              <a:gd name="connsiteY1" fmla="*/ 381000 h 914400"/>
              <a:gd name="connsiteX2" fmla="*/ 1823096 w 7216426"/>
              <a:gd name="connsiteY2" fmla="*/ 914400 h 914400"/>
              <a:gd name="connsiteX3" fmla="*/ 0 w 7216426"/>
              <a:gd name="connsiteY3" fmla="*/ 914400 h 914400"/>
              <a:gd name="connsiteX4" fmla="*/ 0 w 7216426"/>
              <a:gd name="connsiteY4" fmla="*/ 0 h 914400"/>
              <a:gd name="connsiteX0" fmla="*/ 0 w 7216426"/>
              <a:gd name="connsiteY0" fmla="*/ 0 h 1400175"/>
              <a:gd name="connsiteX1" fmla="*/ 7216426 w 7216426"/>
              <a:gd name="connsiteY1" fmla="*/ 866775 h 1400175"/>
              <a:gd name="connsiteX2" fmla="*/ 1823096 w 7216426"/>
              <a:gd name="connsiteY2" fmla="*/ 1400175 h 1400175"/>
              <a:gd name="connsiteX3" fmla="*/ 0 w 7216426"/>
              <a:gd name="connsiteY3" fmla="*/ 1400175 h 1400175"/>
              <a:gd name="connsiteX4" fmla="*/ 0 w 7216426"/>
              <a:gd name="connsiteY4" fmla="*/ 0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6426" h="1400175">
                <a:moveTo>
                  <a:pt x="0" y="0"/>
                </a:moveTo>
                <a:lnTo>
                  <a:pt x="7216426" y="866775"/>
                </a:lnTo>
                <a:lnTo>
                  <a:pt x="1823096" y="1400175"/>
                </a:lnTo>
                <a:lnTo>
                  <a:pt x="0" y="140017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52000">
                <a:schemeClr val="accent1">
                  <a:lumMod val="40000"/>
                  <a:lumOff val="60000"/>
                </a:schemeClr>
              </a:gs>
              <a:gs pos="66000">
                <a:schemeClr val="accent1"/>
              </a:gs>
            </a:gsLst>
            <a:lin ang="166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807389" y="6148043"/>
            <a:ext cx="7338991" cy="711996"/>
          </a:xfrm>
          <a:custGeom>
            <a:avLst/>
            <a:gdLst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666750 h 2114550"/>
              <a:gd name="connsiteX1" fmla="*/ 9144000 w 9144000"/>
              <a:gd name="connsiteY1" fmla="*/ 0 h 2114550"/>
              <a:gd name="connsiteX2" fmla="*/ 9144000 w 9144000"/>
              <a:gd name="connsiteY2" fmla="*/ 914400 h 2114550"/>
              <a:gd name="connsiteX3" fmla="*/ 6334125 w 9144000"/>
              <a:gd name="connsiteY3" fmla="*/ 2114550 h 2114550"/>
              <a:gd name="connsiteX4" fmla="*/ 0 w 9144000"/>
              <a:gd name="connsiteY4" fmla="*/ 1047750 h 2114550"/>
              <a:gd name="connsiteX5" fmla="*/ 9525 w 9144000"/>
              <a:gd name="connsiteY5" fmla="*/ 666750 h 2114550"/>
              <a:gd name="connsiteX0" fmla="*/ 9525 w 9144000"/>
              <a:gd name="connsiteY0" fmla="*/ 9525 h 1457325"/>
              <a:gd name="connsiteX1" fmla="*/ 9144000 w 9144000"/>
              <a:gd name="connsiteY1" fmla="*/ 0 h 1457325"/>
              <a:gd name="connsiteX2" fmla="*/ 9144000 w 9144000"/>
              <a:gd name="connsiteY2" fmla="*/ 257175 h 1457325"/>
              <a:gd name="connsiteX3" fmla="*/ 6334125 w 9144000"/>
              <a:gd name="connsiteY3" fmla="*/ 1457325 h 1457325"/>
              <a:gd name="connsiteX4" fmla="*/ 0 w 9144000"/>
              <a:gd name="connsiteY4" fmla="*/ 390525 h 1457325"/>
              <a:gd name="connsiteX5" fmla="*/ 9525 w 9144000"/>
              <a:gd name="connsiteY5" fmla="*/ 9525 h 1457325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6334125 w 9144000"/>
              <a:gd name="connsiteY4" fmla="*/ 1457325 h 1581150"/>
              <a:gd name="connsiteX5" fmla="*/ 0 w 9144000"/>
              <a:gd name="connsiteY5" fmla="*/ 390525 h 1581150"/>
              <a:gd name="connsiteX6" fmla="*/ 9525 w 9144000"/>
              <a:gd name="connsiteY6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390525 h 1581150"/>
              <a:gd name="connsiteX5" fmla="*/ 9525 w 9144000"/>
              <a:gd name="connsiteY5" fmla="*/ 9525 h 1581150"/>
              <a:gd name="connsiteX0" fmla="*/ 9525 w 9144000"/>
              <a:gd name="connsiteY0" fmla="*/ 952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9525 w 9144000"/>
              <a:gd name="connsiteY5" fmla="*/ 9525 h 1581150"/>
              <a:gd name="connsiteX0" fmla="*/ 342207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342207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257175 h 1581150"/>
              <a:gd name="connsiteX3" fmla="*/ 9144000 w 9144000"/>
              <a:gd name="connsiteY3" fmla="*/ 1581150 h 1581150"/>
              <a:gd name="connsiteX4" fmla="*/ 9134495 w 9144000"/>
              <a:gd name="connsiteY4" fmla="*/ 1572115 h 1581150"/>
              <a:gd name="connsiteX5" fmla="*/ 0 w 9144000"/>
              <a:gd name="connsiteY5" fmla="*/ 1571625 h 1581150"/>
              <a:gd name="connsiteX6" fmla="*/ 20 w 9144000"/>
              <a:gd name="connsiteY6" fmla="*/ 1323975 h 1581150"/>
              <a:gd name="connsiteX0" fmla="*/ 20 w 9144000"/>
              <a:gd name="connsiteY0" fmla="*/ 1323975 h 1581150"/>
              <a:gd name="connsiteX1" fmla="*/ 9144000 w 9144000"/>
              <a:gd name="connsiteY1" fmla="*/ 0 h 1581150"/>
              <a:gd name="connsiteX2" fmla="*/ 9144000 w 9144000"/>
              <a:gd name="connsiteY2" fmla="*/ 1581150 h 1581150"/>
              <a:gd name="connsiteX3" fmla="*/ 9134495 w 9144000"/>
              <a:gd name="connsiteY3" fmla="*/ 1572115 h 1581150"/>
              <a:gd name="connsiteX4" fmla="*/ 0 w 9144000"/>
              <a:gd name="connsiteY4" fmla="*/ 1571625 h 1581150"/>
              <a:gd name="connsiteX5" fmla="*/ 20 w 9144000"/>
              <a:gd name="connsiteY5" fmla="*/ 1323975 h 1581150"/>
              <a:gd name="connsiteX0" fmla="*/ 20 w 9144000"/>
              <a:gd name="connsiteY0" fmla="*/ 456601 h 713776"/>
              <a:gd name="connsiteX1" fmla="*/ 8611709 w 9144000"/>
              <a:gd name="connsiteY1" fmla="*/ 0 h 713776"/>
              <a:gd name="connsiteX2" fmla="*/ 9144000 w 9144000"/>
              <a:gd name="connsiteY2" fmla="*/ 713776 h 713776"/>
              <a:gd name="connsiteX3" fmla="*/ 9134495 w 9144000"/>
              <a:gd name="connsiteY3" fmla="*/ 704741 h 713776"/>
              <a:gd name="connsiteX4" fmla="*/ 0 w 9144000"/>
              <a:gd name="connsiteY4" fmla="*/ 704251 h 713776"/>
              <a:gd name="connsiteX5" fmla="*/ 20 w 9144000"/>
              <a:gd name="connsiteY5" fmla="*/ 456601 h 713776"/>
              <a:gd name="connsiteX0" fmla="*/ 20 w 9144000"/>
              <a:gd name="connsiteY0" fmla="*/ 818007 h 1075182"/>
              <a:gd name="connsiteX1" fmla="*/ 9124990 w 9144000"/>
              <a:gd name="connsiteY1" fmla="*/ 0 h 1075182"/>
              <a:gd name="connsiteX2" fmla="*/ 9144000 w 9144000"/>
              <a:gd name="connsiteY2" fmla="*/ 1075182 h 1075182"/>
              <a:gd name="connsiteX3" fmla="*/ 9134495 w 9144000"/>
              <a:gd name="connsiteY3" fmla="*/ 1066147 h 1075182"/>
              <a:gd name="connsiteX4" fmla="*/ 0 w 9144000"/>
              <a:gd name="connsiteY4" fmla="*/ 1065657 h 1075182"/>
              <a:gd name="connsiteX5" fmla="*/ 20 w 9144000"/>
              <a:gd name="connsiteY5" fmla="*/ 818007 h 1075182"/>
              <a:gd name="connsiteX0" fmla="*/ 20 w 9144000"/>
              <a:gd name="connsiteY0" fmla="*/ 176512 h 433687"/>
              <a:gd name="connsiteX1" fmla="*/ 8782802 w 9144000"/>
              <a:gd name="connsiteY1" fmla="*/ 0 h 433687"/>
              <a:gd name="connsiteX2" fmla="*/ 9144000 w 9144000"/>
              <a:gd name="connsiteY2" fmla="*/ 433687 h 433687"/>
              <a:gd name="connsiteX3" fmla="*/ 9134495 w 9144000"/>
              <a:gd name="connsiteY3" fmla="*/ 424652 h 433687"/>
              <a:gd name="connsiteX4" fmla="*/ 0 w 9144000"/>
              <a:gd name="connsiteY4" fmla="*/ 424162 h 433687"/>
              <a:gd name="connsiteX5" fmla="*/ 20 w 9144000"/>
              <a:gd name="connsiteY5" fmla="*/ 176512 h 433687"/>
              <a:gd name="connsiteX0" fmla="*/ 20 w 9144000"/>
              <a:gd name="connsiteY0" fmla="*/ 411426 h 668601"/>
              <a:gd name="connsiteX1" fmla="*/ 9124989 w 9144000"/>
              <a:gd name="connsiteY1" fmla="*/ 0 h 668601"/>
              <a:gd name="connsiteX2" fmla="*/ 9144000 w 9144000"/>
              <a:gd name="connsiteY2" fmla="*/ 668601 h 668601"/>
              <a:gd name="connsiteX3" fmla="*/ 9134495 w 9144000"/>
              <a:gd name="connsiteY3" fmla="*/ 659566 h 668601"/>
              <a:gd name="connsiteX4" fmla="*/ 0 w 9144000"/>
              <a:gd name="connsiteY4" fmla="*/ 659076 h 668601"/>
              <a:gd name="connsiteX5" fmla="*/ 20 w 9144000"/>
              <a:gd name="connsiteY5" fmla="*/ 411426 h 668601"/>
              <a:gd name="connsiteX0" fmla="*/ 20 w 9144000"/>
              <a:gd name="connsiteY0" fmla="*/ 998711 h 1081261"/>
              <a:gd name="connsiteX1" fmla="*/ 9124989 w 9144000"/>
              <a:gd name="connsiteY1" fmla="*/ 0 h 1081261"/>
              <a:gd name="connsiteX2" fmla="*/ 9144000 w 9144000"/>
              <a:gd name="connsiteY2" fmla="*/ 668601 h 1081261"/>
              <a:gd name="connsiteX3" fmla="*/ 9134495 w 9144000"/>
              <a:gd name="connsiteY3" fmla="*/ 659566 h 1081261"/>
              <a:gd name="connsiteX4" fmla="*/ 0 w 9144000"/>
              <a:gd name="connsiteY4" fmla="*/ 659076 h 1081261"/>
              <a:gd name="connsiteX5" fmla="*/ 20 w 9144000"/>
              <a:gd name="connsiteY5" fmla="*/ 998711 h 1081261"/>
              <a:gd name="connsiteX0" fmla="*/ 2243247 w 9144000"/>
              <a:gd name="connsiteY0" fmla="*/ 619235 h 701785"/>
              <a:gd name="connsiteX1" fmla="*/ 9124989 w 9144000"/>
              <a:gd name="connsiteY1" fmla="*/ 0 h 701785"/>
              <a:gd name="connsiteX2" fmla="*/ 9144000 w 9144000"/>
              <a:gd name="connsiteY2" fmla="*/ 668601 h 701785"/>
              <a:gd name="connsiteX3" fmla="*/ 9134495 w 9144000"/>
              <a:gd name="connsiteY3" fmla="*/ 659566 h 701785"/>
              <a:gd name="connsiteX4" fmla="*/ 0 w 9144000"/>
              <a:gd name="connsiteY4" fmla="*/ 659076 h 701785"/>
              <a:gd name="connsiteX5" fmla="*/ 2243247 w 9144000"/>
              <a:gd name="connsiteY5" fmla="*/ 619235 h 701785"/>
              <a:gd name="connsiteX0" fmla="*/ 7 w 6900760"/>
              <a:gd name="connsiteY0" fmla="*/ 619235 h 1354783"/>
              <a:gd name="connsiteX1" fmla="*/ 6881749 w 6900760"/>
              <a:gd name="connsiteY1" fmla="*/ 0 h 1354783"/>
              <a:gd name="connsiteX2" fmla="*/ 6900760 w 6900760"/>
              <a:gd name="connsiteY2" fmla="*/ 668601 h 1354783"/>
              <a:gd name="connsiteX3" fmla="*/ 6891255 w 6900760"/>
              <a:gd name="connsiteY3" fmla="*/ 659566 h 1354783"/>
              <a:gd name="connsiteX4" fmla="*/ 684361 w 6900760"/>
              <a:gd name="connsiteY4" fmla="*/ 1354783 h 1354783"/>
              <a:gd name="connsiteX5" fmla="*/ 7 w 6900760"/>
              <a:gd name="connsiteY5" fmla="*/ 619235 h 1354783"/>
              <a:gd name="connsiteX0" fmla="*/ 0 w 6900753"/>
              <a:gd name="connsiteY0" fmla="*/ 619235 h 668601"/>
              <a:gd name="connsiteX1" fmla="*/ 6881742 w 6900753"/>
              <a:gd name="connsiteY1" fmla="*/ 0 h 668601"/>
              <a:gd name="connsiteX2" fmla="*/ 6900753 w 6900753"/>
              <a:gd name="connsiteY2" fmla="*/ 668601 h 668601"/>
              <a:gd name="connsiteX3" fmla="*/ 6891248 w 6900753"/>
              <a:gd name="connsiteY3" fmla="*/ 659566 h 668601"/>
              <a:gd name="connsiteX4" fmla="*/ 0 w 6900753"/>
              <a:gd name="connsiteY4" fmla="*/ 619235 h 668601"/>
              <a:gd name="connsiteX0" fmla="*/ 0 w 6263905"/>
              <a:gd name="connsiteY0" fmla="*/ 1197485 h 1197485"/>
              <a:gd name="connsiteX1" fmla="*/ 6244894 w 6263905"/>
              <a:gd name="connsiteY1" fmla="*/ 0 h 1197485"/>
              <a:gd name="connsiteX2" fmla="*/ 6263905 w 6263905"/>
              <a:gd name="connsiteY2" fmla="*/ 668601 h 1197485"/>
              <a:gd name="connsiteX3" fmla="*/ 6254400 w 6263905"/>
              <a:gd name="connsiteY3" fmla="*/ 659566 h 1197485"/>
              <a:gd name="connsiteX4" fmla="*/ 0 w 6263905"/>
              <a:gd name="connsiteY4" fmla="*/ 1197485 h 1197485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7309477 w 7318982"/>
              <a:gd name="connsiteY3" fmla="*/ 659566 h 673446"/>
              <a:gd name="connsiteX4" fmla="*/ 0 w 7318982"/>
              <a:gd name="connsiteY4" fmla="*/ 673446 h 673446"/>
              <a:gd name="connsiteX0" fmla="*/ 0 w 7318982"/>
              <a:gd name="connsiteY0" fmla="*/ 673446 h 673446"/>
              <a:gd name="connsiteX1" fmla="*/ 7299971 w 7318982"/>
              <a:gd name="connsiteY1" fmla="*/ 0 h 673446"/>
              <a:gd name="connsiteX2" fmla="*/ 7318982 w 7318982"/>
              <a:gd name="connsiteY2" fmla="*/ 668601 h 673446"/>
              <a:gd name="connsiteX3" fmla="*/ 0 w 7318982"/>
              <a:gd name="connsiteY3" fmla="*/ 673446 h 673446"/>
              <a:gd name="connsiteX0" fmla="*/ 0 w 7318982"/>
              <a:gd name="connsiteY0" fmla="*/ 526624 h 526624"/>
              <a:gd name="connsiteX1" fmla="*/ 7166898 w 7318982"/>
              <a:gd name="connsiteY1" fmla="*/ 0 h 526624"/>
              <a:gd name="connsiteX2" fmla="*/ 7318982 w 7318982"/>
              <a:gd name="connsiteY2" fmla="*/ 521779 h 526624"/>
              <a:gd name="connsiteX3" fmla="*/ 0 w 7318982"/>
              <a:gd name="connsiteY3" fmla="*/ 526624 h 526624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318982 w 7323733"/>
              <a:gd name="connsiteY2" fmla="*/ 668600 h 673445"/>
              <a:gd name="connsiteX3" fmla="*/ 0 w 7323733"/>
              <a:gd name="connsiteY3" fmla="*/ 673445 h 673445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145512 w 7323733"/>
              <a:gd name="connsiteY2" fmla="*/ 352371 h 673445"/>
              <a:gd name="connsiteX3" fmla="*/ 0 w 7323733"/>
              <a:gd name="connsiteY3" fmla="*/ 673445 h 673445"/>
              <a:gd name="connsiteX0" fmla="*/ 0 w 7323733"/>
              <a:gd name="connsiteY0" fmla="*/ 673445 h 675378"/>
              <a:gd name="connsiteX1" fmla="*/ 7323733 w 7323733"/>
              <a:gd name="connsiteY1" fmla="*/ 0 h 675378"/>
              <a:gd name="connsiteX2" fmla="*/ 7318982 w 7323733"/>
              <a:gd name="connsiteY2" fmla="*/ 675378 h 675378"/>
              <a:gd name="connsiteX3" fmla="*/ 0 w 7323733"/>
              <a:gd name="connsiteY3" fmla="*/ 673445 h 675378"/>
              <a:gd name="connsiteX0" fmla="*/ 0 w 7323733"/>
              <a:gd name="connsiteY0" fmla="*/ 673445 h 673445"/>
              <a:gd name="connsiteX1" fmla="*/ 7323733 w 7323733"/>
              <a:gd name="connsiteY1" fmla="*/ 0 h 673445"/>
              <a:gd name="connsiteX2" fmla="*/ 7202544 w 7323733"/>
              <a:gd name="connsiteY2" fmla="*/ 490158 h 673445"/>
              <a:gd name="connsiteX3" fmla="*/ 0 w 7323733"/>
              <a:gd name="connsiteY3" fmla="*/ 673445 h 673445"/>
              <a:gd name="connsiteX0" fmla="*/ 0 w 7323733"/>
              <a:gd name="connsiteY0" fmla="*/ 673445 h 675379"/>
              <a:gd name="connsiteX1" fmla="*/ 7323733 w 7323733"/>
              <a:gd name="connsiteY1" fmla="*/ 0 h 675379"/>
              <a:gd name="connsiteX2" fmla="*/ 7321359 w 7323733"/>
              <a:gd name="connsiteY2" fmla="*/ 675379 h 675379"/>
              <a:gd name="connsiteX3" fmla="*/ 0 w 7323733"/>
              <a:gd name="connsiteY3" fmla="*/ 673445 h 67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3733" h="675379">
                <a:moveTo>
                  <a:pt x="0" y="673445"/>
                </a:moveTo>
                <a:lnTo>
                  <a:pt x="7323733" y="0"/>
                </a:lnTo>
                <a:cubicBezTo>
                  <a:pt x="7322149" y="222867"/>
                  <a:pt x="7322943" y="452512"/>
                  <a:pt x="7321359" y="675379"/>
                </a:cubicBezTo>
                <a:lnTo>
                  <a:pt x="0" y="673445"/>
                </a:lnTo>
                <a:close/>
              </a:path>
            </a:pathLst>
          </a:custGeom>
          <a:gradFill>
            <a:gsLst>
              <a:gs pos="28000">
                <a:schemeClr val="accent3"/>
              </a:gs>
              <a:gs pos="40000">
                <a:schemeClr val="accent3">
                  <a:lumMod val="40000"/>
                  <a:lumOff val="60000"/>
                </a:schemeClr>
              </a:gs>
              <a:gs pos="48000">
                <a:schemeClr val="accent3"/>
              </a:gs>
            </a:gsLst>
            <a:lin ang="15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 userDrawn="1"/>
        </p:nvSpPr>
        <p:spPr>
          <a:xfrm>
            <a:off x="-196" y="5412337"/>
            <a:ext cx="7605568" cy="927910"/>
          </a:xfrm>
          <a:custGeom>
            <a:avLst/>
            <a:gdLst>
              <a:gd name="connsiteX0" fmla="*/ 0 w 7436498"/>
              <a:gd name="connsiteY0" fmla="*/ 0 h 951723"/>
              <a:gd name="connsiteX1" fmla="*/ 0 w 7436498"/>
              <a:gd name="connsiteY1" fmla="*/ 139959 h 951723"/>
              <a:gd name="connsiteX2" fmla="*/ 7053942 w 7436498"/>
              <a:gd name="connsiteY2" fmla="*/ 951723 h 951723"/>
              <a:gd name="connsiteX3" fmla="*/ 7436498 w 7436498"/>
              <a:gd name="connsiteY3" fmla="*/ 914400 h 951723"/>
              <a:gd name="connsiteX4" fmla="*/ 0 w 7436498"/>
              <a:gd name="connsiteY4" fmla="*/ 0 h 951723"/>
              <a:gd name="connsiteX0" fmla="*/ 190500 w 7436498"/>
              <a:gd name="connsiteY0" fmla="*/ 0 h 1004110"/>
              <a:gd name="connsiteX1" fmla="*/ 0 w 7436498"/>
              <a:gd name="connsiteY1" fmla="*/ 192346 h 1004110"/>
              <a:gd name="connsiteX2" fmla="*/ 7053942 w 7436498"/>
              <a:gd name="connsiteY2" fmla="*/ 1004110 h 1004110"/>
              <a:gd name="connsiteX3" fmla="*/ 7436498 w 7436498"/>
              <a:gd name="connsiteY3" fmla="*/ 966787 h 1004110"/>
              <a:gd name="connsiteX4" fmla="*/ 190500 w 7436498"/>
              <a:gd name="connsiteY4" fmla="*/ 0 h 1004110"/>
              <a:gd name="connsiteX0" fmla="*/ 0 w 7448404"/>
              <a:gd name="connsiteY0" fmla="*/ 0 h 923148"/>
              <a:gd name="connsiteX1" fmla="*/ 11906 w 7448404"/>
              <a:gd name="connsiteY1" fmla="*/ 111384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164306 w 7448404"/>
              <a:gd name="connsiteY1" fmla="*/ 685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0 w 7448404"/>
              <a:gd name="connsiteY0" fmla="*/ 0 h 923148"/>
              <a:gd name="connsiteX1" fmla="*/ 302418 w 7448404"/>
              <a:gd name="connsiteY1" fmla="*/ 297122 h 923148"/>
              <a:gd name="connsiteX2" fmla="*/ 7065848 w 7448404"/>
              <a:gd name="connsiteY2" fmla="*/ 923148 h 923148"/>
              <a:gd name="connsiteX3" fmla="*/ 7448404 w 7448404"/>
              <a:gd name="connsiteY3" fmla="*/ 885825 h 923148"/>
              <a:gd name="connsiteX4" fmla="*/ 0 w 7448404"/>
              <a:gd name="connsiteY4" fmla="*/ 0 h 923148"/>
              <a:gd name="connsiteX0" fmla="*/ 1 w 7448405"/>
              <a:gd name="connsiteY0" fmla="*/ 0 h 923148"/>
              <a:gd name="connsiteX1" fmla="*/ 0 w 7448405"/>
              <a:gd name="connsiteY1" fmla="*/ 75665 h 923148"/>
              <a:gd name="connsiteX2" fmla="*/ 7065849 w 7448405"/>
              <a:gd name="connsiteY2" fmla="*/ 923148 h 923148"/>
              <a:gd name="connsiteX3" fmla="*/ 7448405 w 7448405"/>
              <a:gd name="connsiteY3" fmla="*/ 885825 h 923148"/>
              <a:gd name="connsiteX4" fmla="*/ 1 w 7448405"/>
              <a:gd name="connsiteY4" fmla="*/ 0 h 923148"/>
              <a:gd name="connsiteX0" fmla="*/ 1 w 7400780"/>
              <a:gd name="connsiteY0" fmla="*/ 0 h 928688"/>
              <a:gd name="connsiteX1" fmla="*/ 0 w 7400780"/>
              <a:gd name="connsiteY1" fmla="*/ 75665 h 928688"/>
              <a:gd name="connsiteX2" fmla="*/ 7065849 w 7400780"/>
              <a:gd name="connsiteY2" fmla="*/ 923148 h 928688"/>
              <a:gd name="connsiteX3" fmla="*/ 7400780 w 7400780"/>
              <a:gd name="connsiteY3" fmla="*/ 928688 h 928688"/>
              <a:gd name="connsiteX4" fmla="*/ 1 w 7400780"/>
              <a:gd name="connsiteY4" fmla="*/ 0 h 928688"/>
              <a:gd name="connsiteX0" fmla="*/ 1 w 7605568"/>
              <a:gd name="connsiteY0" fmla="*/ 0 h 923148"/>
              <a:gd name="connsiteX1" fmla="*/ 0 w 7605568"/>
              <a:gd name="connsiteY1" fmla="*/ 75665 h 923148"/>
              <a:gd name="connsiteX2" fmla="*/ 7065849 w 7605568"/>
              <a:gd name="connsiteY2" fmla="*/ 923148 h 923148"/>
              <a:gd name="connsiteX3" fmla="*/ 7605568 w 7605568"/>
              <a:gd name="connsiteY3" fmla="*/ 897732 h 923148"/>
              <a:gd name="connsiteX4" fmla="*/ 1 w 7605568"/>
              <a:gd name="connsiteY4" fmla="*/ 0 h 923148"/>
              <a:gd name="connsiteX0" fmla="*/ 1 w 7605568"/>
              <a:gd name="connsiteY0" fmla="*/ 0 h 897732"/>
              <a:gd name="connsiteX1" fmla="*/ 0 w 7605568"/>
              <a:gd name="connsiteY1" fmla="*/ 75665 h 897732"/>
              <a:gd name="connsiteX2" fmla="*/ 7065849 w 7605568"/>
              <a:gd name="connsiteY2" fmla="*/ 863617 h 897732"/>
              <a:gd name="connsiteX3" fmla="*/ 7605568 w 7605568"/>
              <a:gd name="connsiteY3" fmla="*/ 897732 h 897732"/>
              <a:gd name="connsiteX4" fmla="*/ 1 w 7605568"/>
              <a:gd name="connsiteY4" fmla="*/ 0 h 897732"/>
              <a:gd name="connsiteX0" fmla="*/ 1 w 7605568"/>
              <a:gd name="connsiteY0" fmla="*/ 0 h 927910"/>
              <a:gd name="connsiteX1" fmla="*/ 0 w 7605568"/>
              <a:gd name="connsiteY1" fmla="*/ 75665 h 927910"/>
              <a:gd name="connsiteX2" fmla="*/ 7225392 w 7605568"/>
              <a:gd name="connsiteY2" fmla="*/ 927910 h 927910"/>
              <a:gd name="connsiteX3" fmla="*/ 7605568 w 7605568"/>
              <a:gd name="connsiteY3" fmla="*/ 897732 h 927910"/>
              <a:gd name="connsiteX4" fmla="*/ 1 w 7605568"/>
              <a:gd name="connsiteY4" fmla="*/ 0 h 92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5568" h="927910">
                <a:moveTo>
                  <a:pt x="1" y="0"/>
                </a:moveTo>
                <a:cubicBezTo>
                  <a:pt x="1" y="25222"/>
                  <a:pt x="0" y="50443"/>
                  <a:pt x="0" y="75665"/>
                </a:cubicBezTo>
                <a:lnTo>
                  <a:pt x="7225392" y="927910"/>
                </a:lnTo>
                <a:lnTo>
                  <a:pt x="7605568" y="89773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1680725" y="6116507"/>
            <a:ext cx="7465656" cy="741493"/>
          </a:xfrm>
          <a:custGeom>
            <a:avLst/>
            <a:gdLst>
              <a:gd name="connsiteX0" fmla="*/ 7408506 w 7408506"/>
              <a:gd name="connsiteY0" fmla="*/ 0 h 755780"/>
              <a:gd name="connsiteX1" fmla="*/ 0 w 7408506"/>
              <a:gd name="connsiteY1" fmla="*/ 755780 h 755780"/>
              <a:gd name="connsiteX2" fmla="*/ 662473 w 7408506"/>
              <a:gd name="connsiteY2" fmla="*/ 755780 h 755780"/>
              <a:gd name="connsiteX3" fmla="*/ 7408506 w 7408506"/>
              <a:gd name="connsiteY3" fmla="*/ 74645 h 755780"/>
              <a:gd name="connsiteX4" fmla="*/ 7408506 w 7408506"/>
              <a:gd name="connsiteY4" fmla="*/ 0 h 755780"/>
              <a:gd name="connsiteX0" fmla="*/ 6958449 w 6958449"/>
              <a:gd name="connsiteY0" fmla="*/ 0 h 755780"/>
              <a:gd name="connsiteX1" fmla="*/ 0 w 6958449"/>
              <a:gd name="connsiteY1" fmla="*/ 712918 h 755780"/>
              <a:gd name="connsiteX2" fmla="*/ 212416 w 6958449"/>
              <a:gd name="connsiteY2" fmla="*/ 755780 h 755780"/>
              <a:gd name="connsiteX3" fmla="*/ 6958449 w 6958449"/>
              <a:gd name="connsiteY3" fmla="*/ 74645 h 755780"/>
              <a:gd name="connsiteX4" fmla="*/ 6958449 w 6958449"/>
              <a:gd name="connsiteY4" fmla="*/ 0 h 755780"/>
              <a:gd name="connsiteX0" fmla="*/ 6958449 w 6958449"/>
              <a:gd name="connsiteY0" fmla="*/ 0 h 712918"/>
              <a:gd name="connsiteX1" fmla="*/ 0 w 6958449"/>
              <a:gd name="connsiteY1" fmla="*/ 712918 h 712918"/>
              <a:gd name="connsiteX2" fmla="*/ 302903 w 6958449"/>
              <a:gd name="connsiteY2" fmla="*/ 705774 h 712918"/>
              <a:gd name="connsiteX3" fmla="*/ 6958449 w 6958449"/>
              <a:gd name="connsiteY3" fmla="*/ 74645 h 712918"/>
              <a:gd name="connsiteX4" fmla="*/ 6958449 w 6958449"/>
              <a:gd name="connsiteY4" fmla="*/ 0 h 712918"/>
              <a:gd name="connsiteX0" fmla="*/ 6958449 w 6958449"/>
              <a:gd name="connsiteY0" fmla="*/ 0 h 741492"/>
              <a:gd name="connsiteX1" fmla="*/ 0 w 6958449"/>
              <a:gd name="connsiteY1" fmla="*/ 712918 h 741492"/>
              <a:gd name="connsiteX2" fmla="*/ 248134 w 6958449"/>
              <a:gd name="connsiteY2" fmla="*/ 741492 h 741492"/>
              <a:gd name="connsiteX3" fmla="*/ 6958449 w 6958449"/>
              <a:gd name="connsiteY3" fmla="*/ 74645 h 741492"/>
              <a:gd name="connsiteX4" fmla="*/ 6958449 w 6958449"/>
              <a:gd name="connsiteY4" fmla="*/ 0 h 741492"/>
              <a:gd name="connsiteX0" fmla="*/ 7465656 w 7465656"/>
              <a:gd name="connsiteY0" fmla="*/ 0 h 741493"/>
              <a:gd name="connsiteX1" fmla="*/ 0 w 7465656"/>
              <a:gd name="connsiteY1" fmla="*/ 741493 h 741493"/>
              <a:gd name="connsiteX2" fmla="*/ 755341 w 7465656"/>
              <a:gd name="connsiteY2" fmla="*/ 741492 h 741493"/>
              <a:gd name="connsiteX3" fmla="*/ 7465656 w 7465656"/>
              <a:gd name="connsiteY3" fmla="*/ 74645 h 741493"/>
              <a:gd name="connsiteX4" fmla="*/ 7465656 w 7465656"/>
              <a:gd name="connsiteY4" fmla="*/ 0 h 741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5656" h="741493">
                <a:moveTo>
                  <a:pt x="7465656" y="0"/>
                </a:moveTo>
                <a:lnTo>
                  <a:pt x="0" y="741493"/>
                </a:lnTo>
                <a:lnTo>
                  <a:pt x="755341" y="741492"/>
                </a:lnTo>
                <a:lnTo>
                  <a:pt x="7465656" y="74645"/>
                </a:lnTo>
                <a:lnTo>
                  <a:pt x="7465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36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ern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1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small" spc="-150" normalizeH="0">
                <a:solidFill>
                  <a:srgbClr val="FF0000"/>
                </a:solidFill>
              </a:defRPr>
            </a:lvl1pPr>
          </a:lstStyle>
          <a:p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r>
              <a:rPr lang="pl-PL" dirty="0" smtClean="0"/>
              <a:t> Master </a:t>
            </a:r>
            <a:r>
              <a:rPr lang="pl-PL" dirty="0" err="1" smtClean="0"/>
              <a:t>title</a:t>
            </a:r>
            <a:r>
              <a:rPr lang="pl-PL" dirty="0" smtClean="0"/>
              <a:t>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AD4D9-01EA-C04E-9439-74BED5BB026E}" type="datetime4">
              <a:rPr lang="en-US" smtClean="0"/>
              <a:t>December 13, 2014</a:t>
            </a:fld>
            <a:endParaRPr lang="en-US" dirty="0" err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05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terne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1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small">
                <a:solidFill>
                  <a:srgbClr val="FF0000"/>
                </a:solidFill>
              </a:defRPr>
            </a:lvl1pPr>
          </a:lstStyle>
          <a:p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r>
              <a:rPr lang="pl-PL" dirty="0" smtClean="0"/>
              <a:t> Master </a:t>
            </a:r>
            <a:r>
              <a:rPr lang="pl-PL" dirty="0" err="1" smtClean="0"/>
              <a:t>title</a:t>
            </a:r>
            <a:r>
              <a:rPr lang="pl-PL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pPr lvl="0"/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r>
              <a:rPr lang="pl-PL" dirty="0" smtClean="0"/>
              <a:t> Master </a:t>
            </a:r>
            <a:r>
              <a:rPr lang="pl-PL" dirty="0" err="1" smtClean="0"/>
              <a:t>text</a:t>
            </a:r>
            <a:r>
              <a:rPr lang="pl-PL" dirty="0" smtClean="0"/>
              <a:t> </a:t>
            </a:r>
            <a:r>
              <a:rPr lang="pl-PL" dirty="0" err="1" smtClean="0"/>
              <a:t>styles</a:t>
            </a:r>
            <a:endParaRPr lang="pl-PL" dirty="0" smtClean="0"/>
          </a:p>
          <a:p>
            <a:pPr lvl="1"/>
            <a:r>
              <a:rPr lang="pl-PL" dirty="0" smtClean="0"/>
              <a:t>Second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2"/>
            <a:r>
              <a:rPr lang="pl-PL" dirty="0" smtClean="0"/>
              <a:t>Third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3"/>
            <a:r>
              <a:rPr lang="pl-PL" dirty="0" err="1" smtClean="0"/>
              <a:t>Fourth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pl-PL" dirty="0" smtClean="0"/>
          </a:p>
          <a:p>
            <a:pPr lvl="4"/>
            <a:r>
              <a:rPr lang="pl-PL" dirty="0" err="1" smtClean="0"/>
              <a:t>Fifth</a:t>
            </a:r>
            <a:r>
              <a:rPr lang="pl-PL" dirty="0" smtClean="0"/>
              <a:t> </a:t>
            </a:r>
            <a:r>
              <a:rPr lang="pl-PL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5AC3-FC0D-A94C-BDE0-90A039E5469F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7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5AC3-FC0D-A94C-BDE0-90A039E5469F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4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12/13/14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81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277A7-7C3F-7247-B99A-9019F45DCA63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3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B1DE5-B738-B141-AF37-9E49BF1DFD38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27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0869-A857-474C-BE71-B066E44D2CF6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8C5D-3ACB-9D40-8C46-7B8639904B99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36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A2911-98A6-914D-BF8A-FFEC1DE2626E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86C9C-DC18-4195-8FD5-A50AA931D4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7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769C-CEAF-C645-A703-3FEBDC8B8FFB}" type="datetime4">
              <a:rPr lang="en-US" smtClean="0"/>
              <a:t>December 13,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1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err="1" smtClean="0"/>
              <a:t>Click</a:t>
            </a:r>
            <a:r>
              <a:rPr lang="pl-PL" dirty="0" smtClean="0"/>
              <a:t> to </a:t>
            </a:r>
            <a:r>
              <a:rPr lang="pl-PL" dirty="0" err="1" smtClean="0"/>
              <a:t>edit</a:t>
            </a:r>
            <a:r>
              <a:rPr lang="pl-PL" dirty="0" smtClean="0"/>
              <a:t> Master </a:t>
            </a:r>
            <a:r>
              <a:rPr lang="pl-PL" dirty="0" err="1" smtClean="0"/>
              <a:t>title</a:t>
            </a:r>
            <a:r>
              <a:rPr lang="pl-PL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AD4D9-01EA-C04E-9439-74BED5BB026E}" type="datetime4">
              <a:rPr lang="en-US" smtClean="0"/>
              <a:t>December 13, 2014</a:t>
            </a:fld>
            <a:endParaRPr lang="en-US" dirty="0" err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2EBF8-7CF5-44B7-B2BF-E22DE4D070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40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17" r:id="rId1"/>
    <p:sldLayoutId id="2147484318" r:id="rId2"/>
    <p:sldLayoutId id="2147484319" r:id="rId3"/>
    <p:sldLayoutId id="2147484320" r:id="rId4"/>
    <p:sldLayoutId id="2147484321" r:id="rId5"/>
    <p:sldLayoutId id="2147484322" r:id="rId6"/>
    <p:sldLayoutId id="2147484323" r:id="rId7"/>
    <p:sldLayoutId id="2147484324" r:id="rId8"/>
    <p:sldLayoutId id="2147484325" r:id="rId9"/>
    <p:sldLayoutId id="2147484326" r:id="rId10"/>
    <p:sldLayoutId id="2147484327" r:id="rId11"/>
    <p:sldLayoutId id="2147484328" r:id="rId12"/>
    <p:sldLayoutId id="2147484329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319322"/>
            <a:ext cx="9144000" cy="253867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130425"/>
            <a:ext cx="7543800" cy="1470025"/>
          </a:xfrm>
        </p:spPr>
        <p:txBody>
          <a:bodyPr>
            <a:normAutofit/>
          </a:bodyPr>
          <a:lstStyle/>
          <a:p>
            <a:pPr algn="l"/>
            <a:r>
              <a:rPr lang="en-US" sz="3200" b="1" cap="small" spc="-150" dirty="0" smtClean="0">
                <a:solidFill>
                  <a:srgbClr val="FF0000"/>
                </a:solidFill>
              </a:rPr>
              <a:t>Modeling, Measuring, and Limiting Adversary Knowledge</a:t>
            </a:r>
            <a:endParaRPr lang="en-US" sz="3200" b="1" cap="small" spc="-150" dirty="0">
              <a:solidFill>
                <a:srgbClr val="FF0000"/>
              </a:solidFill>
              <a:latin typeface="cmmi1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505200"/>
            <a:ext cx="7696200" cy="685800"/>
          </a:xfrm>
        </p:spPr>
        <p:txBody>
          <a:bodyPr>
            <a:normAutofit/>
          </a:bodyPr>
          <a:lstStyle/>
          <a:p>
            <a:pPr algn="l"/>
            <a:r>
              <a:rPr lang="en-US" sz="3000" dirty="0" smtClean="0">
                <a:solidFill>
                  <a:schemeClr val="tx1"/>
                </a:solidFill>
              </a:rPr>
              <a:t>Piotr (Peter) Mardziel</a:t>
            </a:r>
          </a:p>
        </p:txBody>
      </p:sp>
      <p:pic>
        <p:nvPicPr>
          <p:cNvPr id="6" name="Picture 5" descr="plum_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648200"/>
            <a:ext cx="3276600" cy="2005279"/>
          </a:xfrm>
          <a:prstGeom prst="rect">
            <a:avLst/>
          </a:prstGeom>
        </p:spPr>
      </p:pic>
      <p:pic>
        <p:nvPicPr>
          <p:cNvPr id="4" name="Picture 3" descr="umd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823081"/>
            <a:ext cx="1447800" cy="142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4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958838" cy="2601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20663" y="2707838"/>
            <a:ext cx="3932537" cy="1292662"/>
          </a:xfrm>
          <a:prstGeom prst="rect">
            <a:avLst/>
          </a:prstGeom>
          <a:solidFill>
            <a:schemeClr val="bg1">
              <a:lumMod val="95000"/>
              <a:lumOff val="5000"/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>
                <a:solidFill>
                  <a:srgbClr val="FF0000"/>
                </a:solidFill>
              </a:rPr>
              <a:t>d</a:t>
            </a:r>
            <a:r>
              <a:rPr lang="en-US" sz="5400" b="1" cap="small" spc="-150" dirty="0" smtClean="0">
                <a:solidFill>
                  <a:srgbClr val="FF0000"/>
                </a:solidFill>
              </a:rPr>
              <a:t>ata misuse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(intentional or unintentional)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8" name="Picture 7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95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</a:t>
            </a:r>
            <a:r>
              <a:rPr lang="en-US" b="1" dirty="0" smtClean="0">
                <a:solidFill>
                  <a:srgbClr val="FFFFFF"/>
                </a:solidFill>
              </a:rPr>
              <a:t>rejected</a:t>
            </a:r>
            <a:r>
              <a:rPr lang="en-US" dirty="0" smtClean="0">
                <a:solidFill>
                  <a:srgbClr val="FFFFFF"/>
                </a:solidFill>
              </a:rPr>
              <a:t> Q1(loc1)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16" name="Picture 15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</a:t>
            </a:r>
            <a:r>
              <a:rPr lang="en-US" b="1" dirty="0" smtClean="0">
                <a:solidFill>
                  <a:srgbClr val="FFFFFF"/>
                </a:solidFill>
              </a:rPr>
              <a:t>rejected</a:t>
            </a:r>
            <a:r>
              <a:rPr lang="en-US" dirty="0" smtClean="0">
                <a:solidFill>
                  <a:srgbClr val="FFFFFF"/>
                </a:solidFill>
              </a:rPr>
              <a:t> Q2(loc2)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4" name="Picture 2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</a:t>
            </a:r>
            <a:r>
              <a:rPr lang="en-US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2532" y="1415534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loc2)</a:t>
            </a:r>
          </a:p>
        </p:txBody>
      </p:sp>
      <p:sp>
        <p:nvSpPr>
          <p:cNvPr id="2" name="Rectangle 1"/>
          <p:cNvSpPr/>
          <p:nvPr/>
        </p:nvSpPr>
        <p:spPr>
          <a:xfrm>
            <a:off x="564332" y="5840929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3" name="Up Arrow 2"/>
          <p:cNvSpPr/>
          <p:nvPr/>
        </p:nvSpPr>
        <p:spPr>
          <a:xfrm>
            <a:off x="1219200" y="5294997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35932" y="5656263"/>
            <a:ext cx="19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0" name="Up Arrow 29"/>
          <p:cNvSpPr/>
          <p:nvPr/>
        </p:nvSpPr>
        <p:spPr>
          <a:xfrm rot="5400000">
            <a:off x="3161098" y="5611813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Dynamic Secrets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31" name="Picture 3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32" name="Picture 31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71500" y="4648200"/>
            <a:ext cx="2400300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 (loc0)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 (</a:t>
            </a:r>
            <a:r>
              <a:rPr lang="en-US" dirty="0" err="1" smtClean="0">
                <a:solidFill>
                  <a:srgbClr val="FFFFFF"/>
                </a:solidFill>
              </a:rPr>
              <a:t>Δ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4" name="Picture 3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35" name="Picture 3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Q*(loc1)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39" name="Picture 3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Q*(loc2)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44" name="Picture 4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pic>
        <p:nvPicPr>
          <p:cNvPr id="45" name="Picture 4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39332" y="1410772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</a:t>
            </a:r>
            <a:r>
              <a:rPr lang="en-US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)*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82532" y="1415534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loc2)*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4332" y="6336268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50" name="Up Arrow 49"/>
          <p:cNvSpPr/>
          <p:nvPr/>
        </p:nvSpPr>
        <p:spPr>
          <a:xfrm>
            <a:off x="1219200" y="5790336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935932" y="5892800"/>
            <a:ext cx="19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52" name="Up Arrow 51"/>
          <p:cNvSpPr/>
          <p:nvPr/>
        </p:nvSpPr>
        <p:spPr>
          <a:xfrm rot="5400000">
            <a:off x="3161098" y="5848350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for Dynamic Secrets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31" name="Picture 3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32" name="Picture 31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71500" y="4648200"/>
            <a:ext cx="2400300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 (loc0)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 (</a:t>
            </a:r>
            <a:r>
              <a:rPr lang="en-US" dirty="0" err="1" smtClean="0">
                <a:solidFill>
                  <a:srgbClr val="FFFFFF"/>
                </a:solidFill>
              </a:rPr>
              <a:t>Δ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4" name="Picture 3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35" name="Picture 3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Q*(loc1)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39" name="Picture 3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Q*(loc2)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44" name="Picture 4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pic>
        <p:nvPicPr>
          <p:cNvPr id="45" name="Picture 4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739332" y="1410772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</a:t>
            </a:r>
            <a:r>
              <a:rPr lang="en-US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)*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82532" y="1415534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Expected Risk (guessing loc2)*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4332" y="6336268"/>
            <a:ext cx="137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Present</a:t>
            </a:r>
            <a:endParaRPr lang="en-US" dirty="0"/>
          </a:p>
        </p:txBody>
      </p:sp>
      <p:sp>
        <p:nvSpPr>
          <p:cNvPr id="50" name="Up Arrow 49"/>
          <p:cNvSpPr/>
          <p:nvPr/>
        </p:nvSpPr>
        <p:spPr>
          <a:xfrm>
            <a:off x="1219200" y="5790336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935932" y="5892800"/>
            <a:ext cx="1912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52" name="Up Arrow 51"/>
          <p:cNvSpPr/>
          <p:nvPr/>
        </p:nvSpPr>
        <p:spPr>
          <a:xfrm rot="5400000">
            <a:off x="3161098" y="5848350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00600" y="5638800"/>
            <a:ext cx="3873777" cy="461665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Optimal adversary behavior</a:t>
            </a:r>
            <a:endParaRPr lang="en-US" sz="2400" dirty="0"/>
          </a:p>
        </p:txBody>
      </p:sp>
      <p:sp>
        <p:nvSpPr>
          <p:cNvPr id="27" name="Right Arrow 26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6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Monotonic Risk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9" name="Picture 8" descr="fig_pres_adapt_wai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13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Tradeoff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Hide </a:t>
            </a:r>
            <a:r>
              <a:rPr lang="en-US" dirty="0" err="1" smtClean="0"/>
              <a:t>locT</a:t>
            </a:r>
            <a:r>
              <a:rPr lang="en-US" dirty="0" smtClean="0"/>
              <a:t> or hide </a:t>
            </a:r>
            <a:r>
              <a:rPr lang="en-US" dirty="0" err="1" smtClean="0"/>
              <a:t>Δ</a:t>
            </a:r>
            <a:endParaRPr lang="en-US" dirty="0" smtClean="0"/>
          </a:p>
          <a:p>
            <a:pPr lvl="1"/>
            <a:r>
              <a:rPr lang="en-US" dirty="0" smtClean="0"/>
              <a:t>A more frequently changing secret can result in higher risk in some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0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[S&amp;P14,FCS14]</a:t>
            </a:r>
          </a:p>
          <a:p>
            <a:pPr lvl="1"/>
            <a:r>
              <a:rPr lang="en-US" dirty="0" smtClean="0"/>
              <a:t>Measure risk when secrets change over time</a:t>
            </a:r>
          </a:p>
          <a:p>
            <a:pPr lvl="2"/>
            <a:r>
              <a:rPr lang="en-US" dirty="0" smtClean="0"/>
              <a:t>Model of risk with dynamic secrets and adaptive adversaries</a:t>
            </a:r>
          </a:p>
          <a:p>
            <a:pPr lvl="2"/>
            <a:r>
              <a:rPr lang="en-US" dirty="0" smtClean="0"/>
              <a:t>Model separating risk to user from gain of adversary</a:t>
            </a:r>
          </a:p>
          <a:p>
            <a:pPr lvl="2"/>
            <a:r>
              <a:rPr lang="en-US" dirty="0" smtClean="0"/>
              <a:t>Extension of information flow metrics</a:t>
            </a:r>
          </a:p>
          <a:p>
            <a:pPr lvl="2"/>
            <a:r>
              <a:rPr lang="en-US" dirty="0" smtClean="0"/>
              <a:t>Implementation and experimentation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8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04040"/>
                </a:solidFill>
              </a:rPr>
              <a:t>[CSF11,JCS13]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Limit risk and computational aspects of approach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[PLAS12]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Limit risk for collaborative queries</a:t>
            </a:r>
          </a:p>
          <a:p>
            <a:r>
              <a:rPr lang="en-US" b="1" dirty="0" smtClean="0"/>
              <a:t>[S&amp;P14,FCS14]</a:t>
            </a:r>
          </a:p>
          <a:p>
            <a:pPr lvl="1"/>
            <a:r>
              <a:rPr lang="en-US" dirty="0" smtClean="0"/>
              <a:t>Measure risk when secrets change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7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Future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Probabilistic computation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Make go fast(</a:t>
            </a:r>
            <a:r>
              <a:rPr lang="en-US" dirty="0" err="1" smtClean="0">
                <a:solidFill>
                  <a:srgbClr val="FFFFFF"/>
                </a:solidFill>
              </a:rPr>
              <a:t>er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Secure multi-party computation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Make go fast(</a:t>
            </a:r>
            <a:r>
              <a:rPr lang="en-US" dirty="0" err="1" smtClean="0">
                <a:solidFill>
                  <a:srgbClr val="FFFFFF"/>
                </a:solidFill>
              </a:rPr>
              <a:t>er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Changing secrets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Characterize/avoid pathological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9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Sharing on Your </a:t>
            </a:r>
            <a:r>
              <a:rPr lang="en-US" dirty="0" smtClean="0">
                <a:solidFill>
                  <a:srgbClr val="FF0000"/>
                </a:solidFill>
              </a:rPr>
              <a:t>Own</a:t>
            </a:r>
            <a:r>
              <a:rPr lang="en-US" b="0" dirty="0" smtClean="0">
                <a:solidFill>
                  <a:srgbClr val="FF0000"/>
                </a:solidFill>
              </a:rPr>
              <a:t> Terms</a:t>
            </a:r>
            <a:endParaRPr lang="en-US" b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146685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3444875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3815263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58" y="3810001"/>
            <a:ext cx="2300942" cy="1524000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97660"/>
            <a:ext cx="2836460" cy="158369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2911475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819400" y="2490470"/>
            <a:ext cx="1314450" cy="59372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761182" y="2490470"/>
            <a:ext cx="944418" cy="59372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867400" y="3810001"/>
            <a:ext cx="932940" cy="38099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89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34211" y="2707838"/>
            <a:ext cx="3505451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Alternative?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6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667000"/>
            <a:ext cx="0" cy="13195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000" y="3799582"/>
            <a:ext cx="2337506" cy="107721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Alternative: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Query interface under your control</a:t>
            </a:r>
            <a:endParaRPr 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33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667000"/>
            <a:ext cx="0" cy="13195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75482" y="3989168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35782" y="2020669"/>
            <a:ext cx="2036618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3350" y="2020668"/>
            <a:ext cx="15113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of us is oldest?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000" y="3799582"/>
            <a:ext cx="2337506" cy="107721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Alternative: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Query interface under your control</a:t>
            </a:r>
            <a:endParaRPr 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70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667000"/>
            <a:ext cx="0" cy="13195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35782" y="2743200"/>
            <a:ext cx="2493818" cy="369332"/>
          </a:xfrm>
          <a:prstGeom prst="rect">
            <a:avLst/>
          </a:prstGeom>
          <a:solidFill>
            <a:schemeClr val="accent2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REJECT risky requests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88182" y="4724400"/>
            <a:ext cx="2493818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Answer benign requests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6800" y="2787134"/>
            <a:ext cx="3117850" cy="369332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Support collaborative queries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" y="3799582"/>
            <a:ext cx="2337506" cy="107721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Alternative: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Query interface under your control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73350" y="2020668"/>
            <a:ext cx="15113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of us is oldest?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35782" y="2020669"/>
            <a:ext cx="2036618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75482" y="3989168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08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667000"/>
            <a:ext cx="0" cy="13195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88182" y="4724400"/>
            <a:ext cx="512618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???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" y="3799582"/>
            <a:ext cx="2337506" cy="107721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Alternative: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Query interface under your control</a:t>
            </a:r>
            <a:endParaRPr lang="en-US" sz="9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73350" y="2020668"/>
            <a:ext cx="15113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of us is oldest?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35782" y="2020669"/>
            <a:ext cx="2036618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75482" y="3989168"/>
            <a:ext cx="2286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5000" y="2743200"/>
            <a:ext cx="512618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???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87782" y="2743200"/>
            <a:ext cx="512618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???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1000" y="4988181"/>
            <a:ext cx="3048000" cy="1077218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Need:</a:t>
            </a:r>
          </a:p>
          <a:p>
            <a:r>
              <a:rPr lang="en-US" b="1" dirty="0" smtClean="0"/>
              <a:t>Means to distinguish benign requests from malicious ones.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6451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18" y="1322169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460375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7413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70350"/>
            <a:ext cx="1506682" cy="1143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003289" y="3455769"/>
            <a:ext cx="219057" cy="811431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518" y="2798107"/>
            <a:ext cx="2036618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213100" y="3581400"/>
            <a:ext cx="292100" cy="107315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73482" y="47884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you go …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64866" y="2982773"/>
            <a:ext cx="1223412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Risk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42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18" y="1322169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460375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7413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70350"/>
            <a:ext cx="1506682" cy="1143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003289" y="3455769"/>
            <a:ext cx="219057" cy="811431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518" y="2798107"/>
            <a:ext cx="2036618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213100" y="3581400"/>
            <a:ext cx="292100" cy="107315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73482" y="47884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you go …</a:t>
            </a:r>
            <a:endParaRPr lang="en-US" dirty="0"/>
          </a:p>
        </p:txBody>
      </p:sp>
      <p:pic>
        <p:nvPicPr>
          <p:cNvPr id="22" name="Picture 21" descr="loa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82" y="797543"/>
            <a:ext cx="2849418" cy="201326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4495800" y="1804175"/>
            <a:ext cx="1463964" cy="10082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0382" y="4004642"/>
            <a:ext cx="3987800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Likelihood of bad outcome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64866" y="2982773"/>
            <a:ext cx="1223412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Risk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52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18" y="1322169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460375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97413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070350"/>
            <a:ext cx="1506682" cy="1143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2003289" y="3455769"/>
            <a:ext cx="219057" cy="811431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71518" y="2798107"/>
            <a:ext cx="2036618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What is your name, birthdate, gender?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213100" y="3581400"/>
            <a:ext cx="292100" cy="107315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73482" y="47884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Here you go …</a:t>
            </a:r>
            <a:endParaRPr lang="en-US" dirty="0"/>
          </a:p>
        </p:txBody>
      </p:sp>
      <p:pic>
        <p:nvPicPr>
          <p:cNvPr id="22" name="Picture 21" descr="loa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82" y="797543"/>
            <a:ext cx="2849418" cy="201326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4495800" y="1804175"/>
            <a:ext cx="1463964" cy="10082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40382" y="4004642"/>
            <a:ext cx="3987800" cy="156966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Likelihood of bad outcome</a:t>
            </a:r>
          </a:p>
          <a:p>
            <a:r>
              <a:rPr lang="en-US" sz="2400" b="1" dirty="0" smtClean="0">
                <a:solidFill>
                  <a:srgbClr val="440000"/>
                </a:solidFill>
              </a:rPr>
              <a:t>This talk: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adversary guesses secret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“vulnerability”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64866" y="2982773"/>
            <a:ext cx="1223412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Risk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94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4673600" y="4622799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18200" y="4230469"/>
            <a:ext cx="2286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1084302"/>
            <a:ext cx="3040802" cy="120032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Risk depends on what has already been revealed.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06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4" name="Picture 13" descr="facebook_sign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67601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05400" y="1828800"/>
            <a:ext cx="3276600" cy="2362200"/>
          </a:xfrm>
          <a:prstGeom prst="round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3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4673600" y="4622799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18200" y="4230469"/>
            <a:ext cx="2286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Is your birthday within the next week?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048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Yesterday: Is your birthday within the next week?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75200" y="3011268"/>
            <a:ext cx="685800" cy="79873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11782" y="3804502"/>
            <a:ext cx="5334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600" y="1084302"/>
            <a:ext cx="3040802" cy="1200328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Risk depends on what has already been revealed.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20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b="1" dirty="0" smtClean="0"/>
              <a:t>Model</a:t>
            </a:r>
            <a:r>
              <a:rPr lang="en-US" dirty="0" smtClean="0"/>
              <a:t> adversary knowledge</a:t>
            </a:r>
          </a:p>
          <a:p>
            <a:pPr lvl="1"/>
            <a:r>
              <a:rPr lang="en-US" dirty="0" smtClean="0"/>
              <a:t>Integrate prior answers</a:t>
            </a:r>
          </a:p>
          <a:p>
            <a:r>
              <a:rPr lang="en-US" b="1" dirty="0" smtClean="0"/>
              <a:t>Measure</a:t>
            </a:r>
            <a:r>
              <a:rPr lang="en-US" dirty="0" smtClean="0"/>
              <a:t> risk of bad outcome</a:t>
            </a:r>
          </a:p>
          <a:p>
            <a:pPr lvl="1"/>
            <a:r>
              <a:rPr lang="en-US" dirty="0" smtClean="0"/>
              <a:t>Vulnerability: probability of guessing</a:t>
            </a:r>
          </a:p>
          <a:p>
            <a:r>
              <a:rPr lang="en-US" b="1" dirty="0" smtClean="0"/>
              <a:t>Limit</a:t>
            </a:r>
            <a:r>
              <a:rPr lang="en-US" dirty="0" smtClean="0"/>
              <a:t> risk</a:t>
            </a:r>
          </a:p>
          <a:p>
            <a:pPr lvl="1"/>
            <a:r>
              <a:rPr lang="en-US" dirty="0" smtClean="0"/>
              <a:t>Reject questions with high resulting 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9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609600"/>
            <a:ext cx="2286000" cy="1714500"/>
          </a:xfrm>
          <a:prstGeom prst="rect">
            <a:avLst/>
          </a:prstGeom>
        </p:spPr>
      </p:pic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10000"/>
            <a:ext cx="3429000" cy="2271155"/>
          </a:xfrm>
          <a:prstGeom prst="rect">
            <a:avLst/>
          </a:prstGeom>
        </p:spPr>
      </p:pic>
      <p:pic>
        <p:nvPicPr>
          <p:cNvPr id="8" name="Picture 7" descr="friend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3505200" cy="195707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971800"/>
            <a:ext cx="0" cy="10147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32391" y="2707838"/>
            <a:ext cx="5109091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>
                <a:solidFill>
                  <a:srgbClr val="FF0000"/>
                </a:solidFill>
              </a:rPr>
              <a:t>Wider Applicability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  <p:pic>
        <p:nvPicPr>
          <p:cNvPr id="14" name="Picture 13" descr="gat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429000" y="2971800"/>
            <a:ext cx="0" cy="101473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440382" y="2667000"/>
            <a:ext cx="1295400" cy="11430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673600" y="4343400"/>
            <a:ext cx="1201882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imgr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81" y="1752600"/>
            <a:ext cx="2024993" cy="1219200"/>
          </a:xfrm>
          <a:prstGeom prst="rect">
            <a:avLst/>
          </a:prstGeom>
        </p:spPr>
      </p:pic>
      <p:pic>
        <p:nvPicPr>
          <p:cNvPr id="18" name="Picture 17" descr="imgr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568573"/>
            <a:ext cx="1771650" cy="1327027"/>
          </a:xfrm>
          <a:prstGeom prst="rect">
            <a:avLst/>
          </a:prstGeom>
        </p:spPr>
      </p:pic>
      <p:pic>
        <p:nvPicPr>
          <p:cNvPr id="19" name="Picture 18" descr="imgr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5108746"/>
            <a:ext cx="1444528" cy="762000"/>
          </a:xfrm>
          <a:prstGeom prst="rect">
            <a:avLst/>
          </a:prstGeom>
        </p:spPr>
      </p:pic>
      <p:pic>
        <p:nvPicPr>
          <p:cNvPr id="20" name="Picture 19" descr="imgre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687624"/>
            <a:ext cx="1970912" cy="1311552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1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Confidentiality can be enforced by deciding whether to share based on evolving models of adversary knowledge.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5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80000"/>
            </a:schemeClr>
          </a:solidFill>
        </p:spPr>
        <p:txBody>
          <a:bodyPr/>
          <a:lstStyle/>
          <a:p>
            <a:r>
              <a:rPr lang="en-US" b="1" dirty="0" smtClean="0"/>
              <a:t>[CSF11,JCS13]</a:t>
            </a:r>
          </a:p>
          <a:p>
            <a:pPr lvl="1"/>
            <a:r>
              <a:rPr lang="en-US" dirty="0" smtClean="0"/>
              <a:t>Limit risk and computational aspects of approach</a:t>
            </a:r>
          </a:p>
          <a:p>
            <a:r>
              <a:rPr lang="en-US" b="1" dirty="0" smtClean="0"/>
              <a:t>[PLAS12]</a:t>
            </a:r>
          </a:p>
          <a:p>
            <a:pPr lvl="1"/>
            <a:r>
              <a:rPr lang="en-US" dirty="0" smtClean="0"/>
              <a:t>Limit risk for collaborative queries</a:t>
            </a:r>
          </a:p>
          <a:p>
            <a:r>
              <a:rPr lang="en-US" b="1" dirty="0" smtClean="0"/>
              <a:t>[S&amp;P14,FCS14]</a:t>
            </a:r>
          </a:p>
          <a:p>
            <a:pPr lvl="1"/>
            <a:r>
              <a:rPr lang="en-US" dirty="0" smtClean="0"/>
              <a:t>Measure risk when secrets change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2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[CSF11,JCS13]</a:t>
            </a:r>
          </a:p>
          <a:p>
            <a:pPr lvl="1"/>
            <a:r>
              <a:rPr lang="en-US" dirty="0" smtClean="0"/>
              <a:t>Limit risk and computational aspects of approach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[PLAS12]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Limit risk for collaborative queries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[S&amp;P14,FCS14]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Measure risk when secrets change over time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8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Model/Measure/Limit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7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72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32882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0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4" name="Picture 13" descr="facebook_signu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467601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553200" y="4191000"/>
            <a:ext cx="749300" cy="228600"/>
          </a:xfrm>
          <a:prstGeom prst="roundRect">
            <a:avLst/>
          </a:prstGeom>
          <a:noFill/>
          <a:ln w="5715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1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32882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800" y="22214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Tolerable risk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40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5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11397"/>
            <a:ext cx="2209800" cy="1470521"/>
          </a:xfrm>
          <a:prstGeom prst="rect">
            <a:avLst/>
          </a:prstGeom>
        </p:spPr>
      </p:pic>
      <p:pic>
        <p:nvPicPr>
          <p:cNvPr id="25" name="Picture 2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4381500"/>
            <a:ext cx="2209800" cy="14705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67400" y="33263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7400" y="59843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9" name="Picture 28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4938909" y="1223029"/>
            <a:ext cx="2288080" cy="171606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95600" y="2145268"/>
            <a:ext cx="19050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Intolerable</a:t>
            </a:r>
            <a:r>
              <a:rPr lang="en-US" dirty="0" smtClean="0">
                <a:solidFill>
                  <a:srgbClr val="FFFFFF"/>
                </a:solidFill>
              </a:rPr>
              <a:t> risk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9800000">
            <a:off x="4911086" y="26449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800000">
            <a:off x="4994915" y="49292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9400" y="4419600"/>
            <a:ext cx="682217" cy="544650"/>
          </a:xfrm>
          <a:prstGeom prst="rect">
            <a:avLst/>
          </a:prstGeom>
        </p:spPr>
      </p:pic>
      <p:pic>
        <p:nvPicPr>
          <p:cNvPr id="34" name="Picture 33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4300" y="1600200"/>
            <a:ext cx="1035296" cy="8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37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11397"/>
            <a:ext cx="2209800" cy="1470521"/>
          </a:xfrm>
          <a:prstGeom prst="rect">
            <a:avLst/>
          </a:prstGeom>
        </p:spPr>
      </p:pic>
      <p:pic>
        <p:nvPicPr>
          <p:cNvPr id="25" name="Picture 2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4381500"/>
            <a:ext cx="2209800" cy="147052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67400" y="33263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7400" y="59843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9" name="Picture 28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4938909" y="1223029"/>
            <a:ext cx="2288080" cy="171606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95600" y="2145268"/>
            <a:ext cx="19050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Intolerable</a:t>
            </a:r>
            <a:r>
              <a:rPr lang="en-US" dirty="0" smtClean="0">
                <a:solidFill>
                  <a:srgbClr val="FFFFFF"/>
                </a:solidFill>
              </a:rPr>
              <a:t> risk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9800000">
            <a:off x="4911086" y="26449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1800000">
            <a:off x="4994915" y="49292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9400" y="4419600"/>
            <a:ext cx="682217" cy="544650"/>
          </a:xfrm>
          <a:prstGeom prst="rect">
            <a:avLst/>
          </a:prstGeom>
        </p:spPr>
      </p:pic>
      <p:pic>
        <p:nvPicPr>
          <p:cNvPr id="34" name="Picture 33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4300" y="1600200"/>
            <a:ext cx="1035296" cy="826532"/>
          </a:xfrm>
          <a:prstGeom prst="rect">
            <a:avLst/>
          </a:prstGeom>
        </p:spPr>
      </p:pic>
      <p:sp>
        <p:nvSpPr>
          <p:cNvPr id="2" name="Multiply 1"/>
          <p:cNvSpPr/>
          <p:nvPr/>
        </p:nvSpPr>
        <p:spPr>
          <a:xfrm>
            <a:off x="5753100" y="1417638"/>
            <a:ext cx="2286000" cy="2286000"/>
          </a:xfrm>
          <a:prstGeom prst="mathMultiply">
            <a:avLst>
              <a:gd name="adj1" fmla="val 14076"/>
            </a:avLst>
          </a:prstGeom>
          <a:solidFill>
            <a:srgbClr val="8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16" name="Picture 15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43315" y="3212068"/>
            <a:ext cx="682217" cy="5446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72200" y="46598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 rejected Q2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0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Birthday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26670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Is your birthday within the next week?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75200" y="3011268"/>
            <a:ext cx="685800" cy="79873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19600" y="3804502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88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Birthday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75200" y="3196630"/>
            <a:ext cx="482600" cy="61337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19600" y="3804502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98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 knowledge: a probability distribution</a:t>
            </a:r>
          </a:p>
          <a:p>
            <a:pPr lvl="1"/>
            <a:r>
              <a:rPr lang="en-US" b="1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 = x</a:t>
            </a:r>
            <a:r>
              <a:rPr lang="en-US" b="1" dirty="0" smtClean="0">
                <a:solidFill>
                  <a:srgbClr val="8EB4E3"/>
                </a:solidFill>
              </a:rPr>
              <a:t>]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97C1E8"/>
                </a:solidFill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1/365 </a:t>
            </a:r>
            <a:r>
              <a:rPr lang="en-US" b="1" dirty="0" smtClean="0">
                <a:solidFill>
                  <a:srgbClr val="8EB4E3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 ≤ 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 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8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Birthday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3810000" y="2919631"/>
            <a:ext cx="668482" cy="92846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19600" y="2273300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775200" y="3196630"/>
            <a:ext cx="482600" cy="61337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19600" y="3804502"/>
            <a:ext cx="838200" cy="461665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</a:rPr>
              <a:t>true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5802868"/>
            <a:ext cx="131271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89670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Prior knowledge: 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=x] = 1/365 for 1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x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365</a:t>
            </a:r>
          </a:p>
          <a:p>
            <a:r>
              <a:rPr lang="en-US" dirty="0" smtClean="0"/>
              <a:t>Posterior knowledge given Q1(</a:t>
            </a:r>
            <a:r>
              <a:rPr lang="en-US" dirty="0" err="1" smtClean="0"/>
              <a:t>bday</a:t>
            </a:r>
            <a:r>
              <a:rPr lang="en-US" dirty="0" smtClean="0"/>
              <a:t>) = true</a:t>
            </a:r>
          </a:p>
          <a:p>
            <a:pPr lvl="1"/>
            <a:r>
              <a:rPr lang="en-US" b="1" dirty="0" err="1" smtClean="0">
                <a:solidFill>
                  <a:srgbClr val="97C1E8"/>
                </a:solidFill>
              </a:rPr>
              <a:t>Pr</a:t>
            </a:r>
            <a:r>
              <a:rPr lang="en-US" b="1" dirty="0" smtClean="0">
                <a:solidFill>
                  <a:srgbClr val="97C1E8"/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=x </a:t>
            </a:r>
            <a:r>
              <a:rPr lang="en-US" b="1" dirty="0" smtClean="0">
                <a:solidFill>
                  <a:srgbClr val="97C1E8"/>
                </a:solidFill>
              </a:rPr>
              <a:t>|</a:t>
            </a:r>
            <a:r>
              <a:rPr lang="en-US" dirty="0"/>
              <a:t> </a:t>
            </a:r>
            <a:r>
              <a:rPr lang="en-US" dirty="0" smtClean="0"/>
              <a:t>true</a:t>
            </a:r>
            <a:r>
              <a:rPr lang="en-US" b="1" dirty="0" smtClean="0">
                <a:solidFill>
                  <a:srgbClr val="97C1E8"/>
                </a:solidFill>
              </a:rPr>
              <a:t>] =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1/7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97C1E8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270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276</a:t>
            </a:r>
          </a:p>
          <a:p>
            <a:pPr lvl="1"/>
            <a:r>
              <a:rPr lang="en-US" dirty="0" smtClean="0"/>
              <a:t>Elementary* probability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 smtClean="0"/>
          </a:p>
          <a:p>
            <a:pPr marL="914400" lvl="2" indent="0" algn="r">
              <a:buNone/>
            </a:pPr>
            <a:r>
              <a:rPr lang="en-US" dirty="0" smtClean="0"/>
              <a:t>*If you have </a:t>
            </a:r>
            <a:r>
              <a:rPr lang="en-US" dirty="0" err="1" smtClean="0"/>
              <a:t>Pr</a:t>
            </a:r>
            <a:r>
              <a:rPr lang="en-US" dirty="0" smtClean="0"/>
              <a:t>[Q1(X) | X] and </a:t>
            </a:r>
            <a:r>
              <a:rPr lang="en-US" dirty="0" err="1" smtClean="0"/>
              <a:t>Pr</a:t>
            </a:r>
            <a:r>
              <a:rPr lang="en-US" dirty="0" smtClean="0"/>
              <a:t>[Q1(</a:t>
            </a:r>
            <a:r>
              <a:rPr lang="en-US" dirty="0" err="1" smtClean="0"/>
              <a:t>bday</a:t>
            </a:r>
            <a:r>
              <a:rPr lang="en-US" dirty="0" smtClean="0"/>
              <a:t>)]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7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facebook_ter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539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5955268"/>
            <a:ext cx="155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WE OWN YOU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46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Risk* = probability of most probable </a:t>
            </a:r>
            <a:r>
              <a:rPr lang="en-US" dirty="0" smtClean="0"/>
              <a:t>value</a:t>
            </a:r>
            <a:endParaRPr lang="en-US" dirty="0" smtClean="0">
              <a:solidFill>
                <a:srgbClr val="595959"/>
              </a:solidFill>
            </a:endParaRPr>
          </a:p>
          <a:p>
            <a:r>
              <a:rPr lang="en-US" dirty="0" smtClean="0"/>
              <a:t>Prior</a:t>
            </a:r>
            <a:r>
              <a:rPr lang="en-US" dirty="0" smtClean="0">
                <a:solidFill>
                  <a:srgbClr val="595959"/>
                </a:solidFill>
              </a:rPr>
              <a:t> knowledge: </a:t>
            </a:r>
          </a:p>
          <a:p>
            <a:pPr lvl="1"/>
            <a:r>
              <a:rPr lang="en-US" dirty="0" err="1" smtClean="0">
                <a:solidFill>
                  <a:srgbClr val="595959"/>
                </a:solidFill>
              </a:rPr>
              <a:t>Pr</a:t>
            </a:r>
            <a:r>
              <a:rPr lang="en-US" dirty="0" smtClean="0">
                <a:solidFill>
                  <a:srgbClr val="595959"/>
                </a:solidFill>
              </a:rPr>
              <a:t>[</a:t>
            </a:r>
            <a:r>
              <a:rPr lang="en-US" dirty="0" err="1" smtClean="0">
                <a:solidFill>
                  <a:srgbClr val="595959"/>
                </a:solidFill>
              </a:rPr>
              <a:t>bday</a:t>
            </a:r>
            <a:r>
              <a:rPr lang="en-US" dirty="0" smtClean="0">
                <a:solidFill>
                  <a:srgbClr val="595959"/>
                </a:solidFill>
              </a:rPr>
              <a:t>=x] = 1/365 for 1 </a:t>
            </a:r>
            <a:r>
              <a:rPr lang="en-US" dirty="0">
                <a:solidFill>
                  <a:srgbClr val="595959"/>
                </a:solidFill>
              </a:rPr>
              <a:t>≤ </a:t>
            </a:r>
            <a:r>
              <a:rPr lang="en-US" dirty="0" smtClean="0">
                <a:solidFill>
                  <a:srgbClr val="595959"/>
                </a:solidFill>
              </a:rPr>
              <a:t>x </a:t>
            </a:r>
            <a:r>
              <a:rPr lang="en-US" dirty="0">
                <a:solidFill>
                  <a:srgbClr val="595959"/>
                </a:solidFill>
              </a:rPr>
              <a:t>≤ </a:t>
            </a:r>
            <a:r>
              <a:rPr lang="en-US" dirty="0" smtClean="0">
                <a:solidFill>
                  <a:srgbClr val="595959"/>
                </a:solidFill>
              </a:rPr>
              <a:t>365</a:t>
            </a:r>
          </a:p>
          <a:p>
            <a:pPr lvl="1"/>
            <a:r>
              <a:rPr lang="en-US" dirty="0" smtClean="0"/>
              <a:t>Risk: </a:t>
            </a:r>
            <a:r>
              <a:rPr lang="en-US" dirty="0" smtClean="0">
                <a:solidFill>
                  <a:srgbClr val="953735"/>
                </a:solidFill>
              </a:rPr>
              <a:t>1/365 </a:t>
            </a:r>
            <a:r>
              <a:rPr lang="en-US" dirty="0" smtClean="0"/>
              <a:t>probability of guessing </a:t>
            </a:r>
            <a:r>
              <a:rPr lang="en-US" dirty="0" err="1" smtClean="0"/>
              <a:t>bday</a:t>
            </a:r>
            <a:endParaRPr lang="en-US" dirty="0" smtClean="0"/>
          </a:p>
          <a:p>
            <a:r>
              <a:rPr lang="en-US" dirty="0" smtClean="0">
                <a:solidFill>
                  <a:srgbClr val="FFFFFF"/>
                </a:solidFill>
              </a:rPr>
              <a:t>Posterior</a:t>
            </a:r>
            <a:r>
              <a:rPr lang="en-US" dirty="0" smtClean="0">
                <a:solidFill>
                  <a:srgbClr val="595959"/>
                </a:solidFill>
              </a:rPr>
              <a:t> knowledge given Q1(</a:t>
            </a:r>
            <a:r>
              <a:rPr lang="en-US" dirty="0" err="1" smtClean="0">
                <a:solidFill>
                  <a:srgbClr val="595959"/>
                </a:solidFill>
              </a:rPr>
              <a:t>bday</a:t>
            </a:r>
            <a:r>
              <a:rPr lang="en-US" dirty="0" smtClean="0">
                <a:solidFill>
                  <a:srgbClr val="595959"/>
                </a:solidFill>
              </a:rPr>
              <a:t>) = true</a:t>
            </a:r>
          </a:p>
          <a:p>
            <a:pPr lvl="1"/>
            <a:r>
              <a:rPr lang="en-US" dirty="0" err="1" smtClean="0">
                <a:solidFill>
                  <a:srgbClr val="595959"/>
                </a:solidFill>
              </a:rPr>
              <a:t>Pr</a:t>
            </a:r>
            <a:r>
              <a:rPr lang="en-US" dirty="0" smtClean="0">
                <a:solidFill>
                  <a:srgbClr val="595959"/>
                </a:solidFill>
              </a:rPr>
              <a:t>[</a:t>
            </a:r>
            <a:r>
              <a:rPr lang="en-US" dirty="0" err="1" smtClean="0">
                <a:solidFill>
                  <a:srgbClr val="595959"/>
                </a:solidFill>
              </a:rPr>
              <a:t>bday</a:t>
            </a:r>
            <a:r>
              <a:rPr lang="en-US" dirty="0" smtClean="0">
                <a:solidFill>
                  <a:srgbClr val="595959"/>
                </a:solidFill>
              </a:rPr>
              <a:t>=x | true] = 1/7 for 270 </a:t>
            </a:r>
            <a:r>
              <a:rPr lang="en-US" dirty="0">
                <a:solidFill>
                  <a:srgbClr val="595959"/>
                </a:solidFill>
              </a:rPr>
              <a:t>≤ </a:t>
            </a:r>
            <a:r>
              <a:rPr lang="en-US" dirty="0" smtClean="0">
                <a:solidFill>
                  <a:srgbClr val="595959"/>
                </a:solidFill>
              </a:rPr>
              <a:t>x </a:t>
            </a:r>
            <a:r>
              <a:rPr lang="en-US" dirty="0">
                <a:solidFill>
                  <a:srgbClr val="595959"/>
                </a:solidFill>
              </a:rPr>
              <a:t>≤ </a:t>
            </a:r>
            <a:r>
              <a:rPr lang="en-US" dirty="0" smtClean="0">
                <a:solidFill>
                  <a:srgbClr val="595959"/>
                </a:solidFill>
              </a:rPr>
              <a:t>276</a:t>
            </a:r>
          </a:p>
          <a:p>
            <a:pPr lvl="1"/>
            <a:r>
              <a:rPr lang="en-US" dirty="0" smtClean="0"/>
              <a:t>Risk: </a:t>
            </a:r>
            <a:r>
              <a:rPr lang="en-US" dirty="0" smtClean="0">
                <a:solidFill>
                  <a:srgbClr val="953735"/>
                </a:solidFill>
              </a:rPr>
              <a:t>1/7</a:t>
            </a:r>
            <a:r>
              <a:rPr lang="en-US" dirty="0" smtClean="0"/>
              <a:t> probability of guessing </a:t>
            </a:r>
            <a:r>
              <a:rPr lang="en-US" dirty="0" err="1" smtClean="0"/>
              <a:t>bday</a:t>
            </a:r>
            <a:endParaRPr lang="en-US" dirty="0" smtClean="0"/>
          </a:p>
          <a:p>
            <a:pPr lvl="1"/>
            <a:endParaRPr lang="en-US" dirty="0"/>
          </a:p>
          <a:p>
            <a:pPr marL="0" indent="0" algn="r">
              <a:buNone/>
            </a:pPr>
            <a:r>
              <a:rPr lang="en-US" sz="2400" dirty="0" smtClean="0"/>
              <a:t>* details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6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Limit via Risk Threshold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if risk ≤ </a:t>
            </a:r>
            <a:r>
              <a:rPr lang="en-US" dirty="0" smtClean="0">
                <a:solidFill>
                  <a:srgbClr val="953735"/>
                </a:solidFill>
              </a:rPr>
              <a:t>t</a:t>
            </a:r>
            <a:endParaRPr lang="en-US" dirty="0">
              <a:solidFill>
                <a:srgbClr val="95373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52" y="1766020"/>
            <a:ext cx="2209800" cy="1470521"/>
          </a:xfrm>
          <a:prstGeom prst="rect">
            <a:avLst/>
          </a:prstGeom>
        </p:spPr>
      </p:pic>
      <p:pic>
        <p:nvPicPr>
          <p:cNvPr id="6" name="Picture 5" descr="calip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2635961" y="1177652"/>
            <a:ext cx="2288080" cy="1716060"/>
          </a:xfrm>
          <a:prstGeom prst="rect">
            <a:avLst/>
          </a:prstGeom>
        </p:spPr>
      </p:pic>
      <p:pic>
        <p:nvPicPr>
          <p:cNvPr id="7" name="Picture 6" descr="br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1352" y="1554823"/>
            <a:ext cx="1035296" cy="8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5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Limit via Risk Threshold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595959"/>
                </a:solidFill>
              </a:rPr>
              <a:t>Answer if risk ≤ t</a:t>
            </a:r>
          </a:p>
          <a:p>
            <a:pPr lvl="1"/>
            <a:r>
              <a:rPr lang="en-US" dirty="0" smtClean="0"/>
              <a:t>How to pick threshold </a:t>
            </a:r>
            <a:r>
              <a:rPr lang="en-US" dirty="0" smtClean="0">
                <a:solidFill>
                  <a:srgbClr val="953735"/>
                </a:solidFill>
              </a:rPr>
              <a:t>t</a:t>
            </a:r>
            <a:r>
              <a:rPr lang="en-US" dirty="0" smtClean="0"/>
              <a:t>? What is tolerable?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52" y="1766020"/>
            <a:ext cx="2209800" cy="1470521"/>
          </a:xfrm>
          <a:prstGeom prst="rect">
            <a:avLst/>
          </a:prstGeom>
        </p:spPr>
      </p:pic>
      <p:pic>
        <p:nvPicPr>
          <p:cNvPr id="6" name="Picture 5" descr="calip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2635961" y="1177652"/>
            <a:ext cx="2288080" cy="1716060"/>
          </a:xfrm>
          <a:prstGeom prst="rect">
            <a:avLst/>
          </a:prstGeom>
        </p:spPr>
      </p:pic>
      <p:pic>
        <p:nvPicPr>
          <p:cNvPr id="7" name="Picture 6" descr="br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1352" y="1554823"/>
            <a:ext cx="1035296" cy="8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5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Vulnerability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V</a:t>
            </a:r>
            <a:r>
              <a:rPr lang="en-US" dirty="0" smtClean="0"/>
              <a:t>ulnerability = </a:t>
            </a:r>
            <a:r>
              <a:rPr lang="en-US" dirty="0" smtClean="0">
                <a:solidFill>
                  <a:srgbClr val="953735"/>
                </a:solidFill>
              </a:rPr>
              <a:t>V</a:t>
            </a:r>
          </a:p>
          <a:p>
            <a:r>
              <a:rPr lang="en-US" dirty="0" smtClean="0"/>
              <a:t>Incur loss of $</a:t>
            </a:r>
            <a:r>
              <a:rPr lang="en-US" dirty="0" smtClean="0">
                <a:solidFill>
                  <a:srgbClr val="953735"/>
                </a:solidFill>
              </a:rPr>
              <a:t>L</a:t>
            </a:r>
            <a:r>
              <a:rPr lang="en-US" dirty="0" smtClean="0"/>
              <a:t> if your secret is guessed</a:t>
            </a:r>
          </a:p>
          <a:p>
            <a:r>
              <a:rPr lang="en-US" dirty="0" smtClean="0"/>
              <a:t>Expected loss </a:t>
            </a:r>
            <a:r>
              <a:rPr lang="en-US" dirty="0"/>
              <a:t>=</a:t>
            </a:r>
            <a:r>
              <a:rPr lang="en-US" dirty="0" smtClean="0"/>
              <a:t> $</a:t>
            </a:r>
            <a:r>
              <a:rPr lang="en-US" dirty="0" smtClean="0">
                <a:solidFill>
                  <a:srgbClr val="953735"/>
                </a:solidFill>
              </a:rPr>
              <a:t>V</a:t>
            </a:r>
            <a:r>
              <a:rPr lang="en-US" dirty="0" smtClean="0"/>
              <a:t>*</a:t>
            </a:r>
            <a:r>
              <a:rPr lang="en-US" dirty="0" smtClean="0">
                <a:solidFill>
                  <a:srgbClr val="953735"/>
                </a:solidFill>
              </a:rPr>
              <a:t>L</a:t>
            </a:r>
          </a:p>
          <a:p>
            <a:pPr marL="0" indent="0" algn="r">
              <a:buNone/>
            </a:pPr>
            <a:r>
              <a:rPr lang="en-US" sz="2400" dirty="0"/>
              <a:t>* details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52" y="1766020"/>
            <a:ext cx="2209800" cy="1470521"/>
          </a:xfrm>
          <a:prstGeom prst="rect">
            <a:avLst/>
          </a:prstGeom>
        </p:spPr>
      </p:pic>
      <p:pic>
        <p:nvPicPr>
          <p:cNvPr id="6" name="Picture 5" descr="calip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54366">
            <a:off x="2635961" y="1177652"/>
            <a:ext cx="2288080" cy="1716060"/>
          </a:xfrm>
          <a:prstGeom prst="rect">
            <a:avLst/>
          </a:prstGeom>
        </p:spPr>
      </p:pic>
      <p:pic>
        <p:nvPicPr>
          <p:cNvPr id="7" name="Picture 6" descr="br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61352" y="1554823"/>
            <a:ext cx="1035296" cy="8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0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Example: Birthday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answer Q1, the adversary will have </a:t>
            </a:r>
            <a:r>
              <a:rPr lang="en-US" dirty="0" smtClean="0">
                <a:solidFill>
                  <a:srgbClr val="953735"/>
                </a:solidFill>
              </a:rPr>
              <a:t>1/7</a:t>
            </a:r>
            <a:r>
              <a:rPr lang="en-US" dirty="0" smtClean="0"/>
              <a:t> probability of guessing my </a:t>
            </a:r>
            <a:r>
              <a:rPr lang="en-US" dirty="0" err="1" smtClean="0"/>
              <a:t>bday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Assume risk </a:t>
            </a:r>
            <a:r>
              <a:rPr lang="en-US" dirty="0"/>
              <a:t>≤ </a:t>
            </a:r>
            <a:r>
              <a:rPr lang="en-US" dirty="0" smtClean="0">
                <a:solidFill>
                  <a:srgbClr val="953735"/>
                </a:solidFill>
              </a:rPr>
              <a:t>1/2</a:t>
            </a:r>
            <a:r>
              <a:rPr lang="en-US" dirty="0" smtClean="0"/>
              <a:t> is tolerable.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3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Birthday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0800" y="5802868"/>
            <a:ext cx="131271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true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Birthday: next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true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5802868"/>
            <a:ext cx="131271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1600" y="3062405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Q2(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271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271+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4114800"/>
            <a:ext cx="838200" cy="42965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00600" y="4274537"/>
            <a:ext cx="1035050" cy="56094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72264" y="4836538"/>
            <a:ext cx="809336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7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Prior knowledge (given Q1)</a:t>
            </a:r>
          </a:p>
          <a:p>
            <a:pPr lvl="1"/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[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=x |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true] = 1/7 for 270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x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276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Risk: 1/7 probability of guessing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dirty="0" smtClean="0"/>
              <a:t>Posterior knowledge (given Q1,Q2)</a:t>
            </a:r>
          </a:p>
          <a:p>
            <a:pPr lvl="1"/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/>
              <a:t>=x </a:t>
            </a:r>
            <a:r>
              <a:rPr lang="en-US" b="1" dirty="0" smtClean="0">
                <a:solidFill>
                  <a:srgbClr val="B9CDE5"/>
                </a:solidFill>
              </a:rPr>
              <a:t>| </a:t>
            </a:r>
            <a:r>
              <a:rPr lang="en-US" dirty="0" err="1" smtClean="0"/>
              <a:t>true,false</a:t>
            </a:r>
            <a:r>
              <a:rPr lang="en-US" b="1" dirty="0" smtClean="0">
                <a:solidFill>
                  <a:srgbClr val="B9CDE5"/>
                </a:solidFill>
              </a:rPr>
              <a:t>] </a:t>
            </a:r>
            <a:r>
              <a:rPr lang="en-US" b="1" dirty="0">
                <a:solidFill>
                  <a:srgbClr val="B9CDE5"/>
                </a:solidFill>
              </a:rPr>
              <a:t>= </a:t>
            </a:r>
            <a:r>
              <a:rPr lang="en-US" dirty="0" smtClean="0">
                <a:solidFill>
                  <a:srgbClr val="953735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when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= 270</a:t>
            </a:r>
          </a:p>
          <a:p>
            <a:pPr lvl="1"/>
            <a:r>
              <a:rPr lang="en-US" dirty="0" smtClean="0"/>
              <a:t>Risk</a:t>
            </a:r>
            <a:r>
              <a:rPr lang="en-US" dirty="0"/>
              <a:t>: </a:t>
            </a:r>
            <a:r>
              <a:rPr lang="en-US" b="1" dirty="0" smtClean="0"/>
              <a:t>100%</a:t>
            </a:r>
            <a:r>
              <a:rPr lang="en-US" dirty="0" smtClean="0"/>
              <a:t> chance </a:t>
            </a:r>
            <a:r>
              <a:rPr lang="en-US" dirty="0"/>
              <a:t>of guessing </a:t>
            </a:r>
            <a:r>
              <a:rPr lang="en-US" dirty="0" err="1"/>
              <a:t>bday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4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Limit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 answer Q2, the adversary will have 100% chance of guessing my </a:t>
            </a:r>
            <a:r>
              <a:rPr lang="en-US" dirty="0" err="1" smtClean="0"/>
              <a:t>bday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Not tolerable.</a:t>
            </a:r>
          </a:p>
          <a:p>
            <a:pPr lvl="1"/>
            <a:r>
              <a:rPr lang="en-US" dirty="0" smtClean="0"/>
              <a:t>So, reject Q2?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6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Birthday: next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true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5802868"/>
            <a:ext cx="1312718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1600" y="3062405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Q2(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271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271+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4114800"/>
            <a:ext cx="838200" cy="42965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00600" y="4274537"/>
            <a:ext cx="1035050" cy="56094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72264" y="4836538"/>
            <a:ext cx="809336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83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facebook_ter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5396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9600" y="595526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WE OWN YOUR DATA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381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Birthday: next day (Alternate Reality)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true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5802868"/>
            <a:ext cx="1511300" cy="46166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</a:t>
            </a:r>
            <a:r>
              <a:rPr lang="en-US" sz="2400" b="1" dirty="0" smtClean="0">
                <a:solidFill>
                  <a:srgbClr val="FFFFFF"/>
                </a:solidFill>
                <a:latin typeface="Lucida Console"/>
                <a:cs typeface="Lucida Console"/>
              </a:rPr>
              <a:t>271</a:t>
            </a:r>
            <a:endParaRPr lang="en-US" sz="2400" b="1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1600" y="3062405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Q2(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271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271+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4114800"/>
            <a:ext cx="838200" cy="42965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00600" y="4274537"/>
            <a:ext cx="1035050" cy="56094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4822782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8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Birthday: next day (Alternate Reality)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7" name="Picture 6" descr="social_networ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73300"/>
            <a:ext cx="3429000" cy="2271155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2" idx="0"/>
          </p:cNvCxnSpPr>
          <p:nvPr/>
        </p:nvCxnSpPr>
        <p:spPr>
          <a:xfrm flipH="1">
            <a:off x="3725141" y="2514600"/>
            <a:ext cx="178377" cy="13716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03518" y="1314271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Q1(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≥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 and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270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+7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102100" y="2590800"/>
            <a:ext cx="241300" cy="125730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3200400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true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2200" y="5955268"/>
            <a:ext cx="1905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271≤bday≤276</a:t>
            </a:r>
            <a:endParaRPr lang="en-US" b="1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81600" y="3062405"/>
            <a:ext cx="3657600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Q2(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return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≥ 271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and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   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271+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7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</a:t>
            </a: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4114800"/>
            <a:ext cx="838200" cy="42965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00600" y="4274537"/>
            <a:ext cx="1035050" cy="560945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4822782"/>
            <a:ext cx="609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3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Assuming adversary knows Alice’s tolerable threshold: ½ (or anything &lt; 1)</a:t>
            </a:r>
          </a:p>
          <a:p>
            <a:r>
              <a:rPr lang="en-US" dirty="0" smtClean="0"/>
              <a:t>Output true implies </a:t>
            </a:r>
            <a:r>
              <a:rPr lang="en-US" dirty="0" smtClean="0">
                <a:solidFill>
                  <a:srgbClr val="77933C"/>
                </a:solidFill>
              </a:rPr>
              <a:t>271 ≤ </a:t>
            </a:r>
            <a:r>
              <a:rPr lang="en-US" dirty="0" err="1" smtClean="0">
                <a:solidFill>
                  <a:srgbClr val="77933C"/>
                </a:solidFill>
              </a:rPr>
              <a:t>bday</a:t>
            </a:r>
            <a:r>
              <a:rPr lang="en-US" dirty="0" smtClean="0">
                <a:solidFill>
                  <a:srgbClr val="77933C"/>
                </a:solidFill>
              </a:rPr>
              <a:t> ≤ 276</a:t>
            </a:r>
          </a:p>
          <a:p>
            <a:r>
              <a:rPr lang="en-US" dirty="0" smtClean="0"/>
              <a:t>Reject implies </a:t>
            </a:r>
            <a:r>
              <a:rPr lang="en-US" dirty="0" err="1" smtClean="0">
                <a:solidFill>
                  <a:srgbClr val="77933C"/>
                </a:solidFill>
              </a:rPr>
              <a:t>bday</a:t>
            </a:r>
            <a:r>
              <a:rPr lang="en-US" dirty="0" smtClean="0">
                <a:solidFill>
                  <a:srgbClr val="77933C"/>
                </a:solidFill>
              </a:rPr>
              <a:t> = 270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1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328826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35932" y="3519241"/>
            <a:ext cx="2331268" cy="1022845"/>
          </a:xfrm>
          <a:prstGeom prst="straightConnector1">
            <a:avLst/>
          </a:prstGeom>
          <a:ln w="38100" cmpd="sng">
            <a:solidFill>
              <a:srgbClr val="8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11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risk measurement depends on the value of the secret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7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9000" y="3288268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with Q1(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bday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20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Measure risk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Problem: risk measurement depends on the value of the secret</a:t>
            </a:r>
          </a:p>
          <a:p>
            <a:r>
              <a:rPr lang="en-US" dirty="0" smtClean="0"/>
              <a:t>Solution: limit risk over all possible outputs (that are consistent with adversary’s knowledge)</a:t>
            </a:r>
          </a:p>
          <a:p>
            <a:pPr lvl="1"/>
            <a:r>
              <a:rPr lang="en-US" dirty="0" smtClean="0"/>
              <a:t>“worst-case vulnerability” 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8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Worst-case 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Q1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1935932" y="3519241"/>
            <a:ext cx="2331268" cy="1022845"/>
          </a:xfrm>
          <a:prstGeom prst="straightConnector1">
            <a:avLst/>
          </a:prstGeom>
          <a:ln w="38100" cmpd="sng">
            <a:solidFill>
              <a:srgbClr val="003E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72450" y="3512375"/>
            <a:ext cx="445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3E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2400" dirty="0">
              <a:solidFill>
                <a:srgbClr val="003E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5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Implementation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Probabilistic programming:</a:t>
            </a:r>
          </a:p>
          <a:p>
            <a:pPr lvl="1"/>
            <a:r>
              <a:rPr lang="en-US" dirty="0"/>
              <a:t>Given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/>
              <a:t>bday</a:t>
            </a:r>
            <a:r>
              <a:rPr lang="en-US" b="1" dirty="0">
                <a:solidFill>
                  <a:srgbClr val="B9CDE5"/>
                </a:solidFill>
              </a:rPr>
              <a:t>]</a:t>
            </a:r>
            <a:r>
              <a:rPr lang="en-US" dirty="0"/>
              <a:t>, program </a:t>
            </a:r>
            <a:r>
              <a:rPr lang="en-US" dirty="0" smtClean="0"/>
              <a:t>Q1</a:t>
            </a:r>
            <a:endParaRPr lang="en-US" dirty="0"/>
          </a:p>
          <a:p>
            <a:pPr lvl="1"/>
            <a:r>
              <a:rPr lang="en-US" dirty="0" smtClean="0"/>
              <a:t>Compute </a:t>
            </a:r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Q1(</a:t>
            </a:r>
            <a:r>
              <a:rPr lang="en-US" dirty="0" err="1" smtClean="0"/>
              <a:t>bday</a:t>
            </a:r>
            <a:r>
              <a:rPr lang="en-US" dirty="0" smtClean="0"/>
              <a:t>) = yes</a:t>
            </a:r>
            <a:r>
              <a:rPr lang="en-US" b="1" dirty="0" smtClean="0">
                <a:solidFill>
                  <a:srgbClr val="B9CDE5"/>
                </a:solidFill>
              </a:rPr>
              <a:t>]</a:t>
            </a:r>
          </a:p>
          <a:p>
            <a:pPr lvl="1"/>
            <a:r>
              <a:rPr lang="en-US" dirty="0" smtClean="0"/>
              <a:t>Problem: </a:t>
            </a:r>
            <a:r>
              <a:rPr lang="en-US" dirty="0" err="1" smtClean="0"/>
              <a:t>undecidable</a:t>
            </a:r>
            <a:r>
              <a:rPr lang="en-US" dirty="0" smtClean="0"/>
              <a:t>/intractable </a:t>
            </a:r>
            <a:r>
              <a:rPr lang="en-US" dirty="0"/>
              <a:t>when possible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9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Implementation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Probabilistic programming:</a:t>
            </a:r>
          </a:p>
          <a:p>
            <a:pPr lvl="1"/>
            <a:r>
              <a:rPr lang="en-US" dirty="0"/>
              <a:t>Given </a:t>
            </a:r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b="1" dirty="0">
                <a:solidFill>
                  <a:srgbClr val="B9CDE5"/>
                </a:solidFill>
              </a:rPr>
              <a:t>]</a:t>
            </a:r>
            <a:r>
              <a:rPr lang="en-US" dirty="0"/>
              <a:t>, program Q1</a:t>
            </a:r>
          </a:p>
          <a:p>
            <a:pPr lvl="1"/>
            <a:r>
              <a:rPr lang="en-US" dirty="0"/>
              <a:t>Compute </a:t>
            </a:r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/>
              <a:t> </a:t>
            </a:r>
            <a:r>
              <a:rPr lang="en-US" b="1" dirty="0">
                <a:solidFill>
                  <a:srgbClr val="B9CDE5"/>
                </a:solidFill>
              </a:rPr>
              <a:t>|</a:t>
            </a:r>
            <a:r>
              <a:rPr lang="en-US" dirty="0"/>
              <a:t> Q1(</a:t>
            </a:r>
            <a:r>
              <a:rPr lang="en-US" dirty="0" err="1"/>
              <a:t>bday</a:t>
            </a:r>
            <a:r>
              <a:rPr lang="en-US" dirty="0"/>
              <a:t>) = yes</a:t>
            </a:r>
            <a:r>
              <a:rPr lang="en-US" b="1" dirty="0">
                <a:solidFill>
                  <a:srgbClr val="B9CDE5"/>
                </a:solidFill>
              </a:rPr>
              <a:t>]</a:t>
            </a:r>
          </a:p>
          <a:p>
            <a:pPr lvl="1"/>
            <a:r>
              <a:rPr lang="en-US" dirty="0"/>
              <a:t>Problem: </a:t>
            </a:r>
            <a:r>
              <a:rPr lang="en-US" dirty="0" err="1"/>
              <a:t>undecidable</a:t>
            </a:r>
            <a:r>
              <a:rPr lang="en-US" dirty="0"/>
              <a:t>/intractable when possible</a:t>
            </a:r>
          </a:p>
          <a:p>
            <a:pPr lvl="2"/>
            <a:r>
              <a:rPr lang="en-US" dirty="0" smtClean="0"/>
              <a:t>Solution: sound approximation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0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 descr="data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6760"/>
            <a:ext cx="9144000" cy="542544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958838" cy="26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2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Geometric probability approximation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Prior knowledge: </a:t>
            </a:r>
          </a:p>
          <a:p>
            <a:pPr lvl="1"/>
            <a:r>
              <a:rPr lang="en-US" b="1" dirty="0" err="1">
                <a:solidFill>
                  <a:srgbClr val="B9CDE5"/>
                </a:solidFill>
              </a:rPr>
              <a:t>Pr</a:t>
            </a:r>
            <a:r>
              <a:rPr lang="en-US" b="1" dirty="0">
                <a:solidFill>
                  <a:srgbClr val="B9CDE5"/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/>
              <a:t>=x</a:t>
            </a:r>
            <a:r>
              <a:rPr lang="en-US" b="1" dirty="0">
                <a:solidFill>
                  <a:srgbClr val="B9CDE5"/>
                </a:solidFill>
              </a:rPr>
              <a:t>] =</a:t>
            </a:r>
            <a:r>
              <a:rPr lang="en-US" dirty="0">
                <a:solidFill>
                  <a:srgbClr val="B9CDE5"/>
                </a:solidFill>
              </a:rPr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1/365 </a:t>
            </a:r>
            <a:r>
              <a:rPr lang="en-US" b="1" dirty="0">
                <a:solidFill>
                  <a:srgbClr val="B9CDE5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rgbClr val="77933C"/>
                </a:solidFill>
              </a:rPr>
              <a:t>1 ≤ x ≤ </a:t>
            </a:r>
            <a:r>
              <a:rPr lang="en-US" dirty="0" smtClean="0">
                <a:solidFill>
                  <a:srgbClr val="77933C"/>
                </a:solidFill>
              </a:rPr>
              <a:t>365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60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5715000"/>
            <a:ext cx="4876800" cy="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828800" y="3810000"/>
            <a:ext cx="0" cy="186690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29548" y="3186668"/>
            <a:ext cx="121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=x</a:t>
            </a:r>
            <a:r>
              <a:rPr lang="en-US" b="1" dirty="0" smtClean="0">
                <a:solidFill>
                  <a:srgbClr val="B9CDE5"/>
                </a:solidFill>
              </a:rPr>
              <a:t>]</a:t>
            </a:r>
            <a:endParaRPr lang="en-US" b="1" dirty="0">
              <a:solidFill>
                <a:srgbClr val="B9CDE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5729" y="59870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09800" y="4267200"/>
            <a:ext cx="41148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2" idx="0"/>
          </p:cNvCxnSpPr>
          <p:nvPr/>
        </p:nvCxnSpPr>
        <p:spPr>
          <a:xfrm>
            <a:off x="2209800" y="4267200"/>
            <a:ext cx="23106" cy="1230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23" idx="0"/>
          </p:cNvCxnSpPr>
          <p:nvPr/>
        </p:nvCxnSpPr>
        <p:spPr>
          <a:xfrm flipH="1">
            <a:off x="6299925" y="4305300"/>
            <a:ext cx="24675" cy="11927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6637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603" y="4038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1/365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8970" y="58023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6776" y="5813504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365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5181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7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Geometric probability approximation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Posterior given Q1(</a:t>
            </a:r>
            <a:r>
              <a:rPr lang="en-US" dirty="0" err="1" smtClean="0"/>
              <a:t>bday</a:t>
            </a:r>
            <a:r>
              <a:rPr lang="en-US" dirty="0" smtClean="0"/>
              <a:t>) = false: </a:t>
            </a:r>
            <a:endParaRPr lang="en-US" dirty="0"/>
          </a:p>
          <a:p>
            <a:pPr lvl="1"/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/>
              <a:t>bday</a:t>
            </a:r>
            <a:r>
              <a:rPr lang="en-US" dirty="0"/>
              <a:t>=</a:t>
            </a:r>
            <a:r>
              <a:rPr lang="en-US" dirty="0" smtClean="0"/>
              <a:t>x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…</a:t>
            </a:r>
            <a:r>
              <a:rPr lang="en-US" b="1" dirty="0" smtClean="0">
                <a:solidFill>
                  <a:srgbClr val="B9CDE5"/>
                </a:solidFill>
              </a:rPr>
              <a:t>] </a:t>
            </a:r>
            <a:r>
              <a:rPr lang="en-US" b="1" dirty="0">
                <a:solidFill>
                  <a:srgbClr val="B9CDE5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953735"/>
                </a:solidFill>
              </a:rPr>
              <a:t>1</a:t>
            </a:r>
            <a:r>
              <a:rPr lang="en-US" dirty="0" smtClean="0">
                <a:solidFill>
                  <a:srgbClr val="953735"/>
                </a:solidFill>
              </a:rPr>
              <a:t>/358 </a:t>
            </a:r>
          </a:p>
          <a:p>
            <a:pPr lvl="2"/>
            <a:r>
              <a:rPr lang="en-US" dirty="0" smtClean="0"/>
              <a:t>for </a:t>
            </a:r>
            <a:r>
              <a:rPr lang="en-US" dirty="0">
                <a:solidFill>
                  <a:srgbClr val="77933C"/>
                </a:solidFill>
              </a:rPr>
              <a:t>1 ≤ x ≤ </a:t>
            </a:r>
            <a:r>
              <a:rPr lang="en-US" dirty="0" smtClean="0">
                <a:solidFill>
                  <a:srgbClr val="77933C"/>
                </a:solidFill>
              </a:rPr>
              <a:t>269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277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61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5715000"/>
            <a:ext cx="4876800" cy="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828800" y="3810000"/>
            <a:ext cx="0" cy="186690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29548" y="3186668"/>
            <a:ext cx="1597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=x</a:t>
            </a:r>
            <a:r>
              <a:rPr lang="en-US" b="1" dirty="0" smtClean="0">
                <a:solidFill>
                  <a:srgbClr val="B9CDE5"/>
                </a:solidFill>
              </a:rPr>
              <a:t> | …]</a:t>
            </a:r>
            <a:endParaRPr lang="en-US" b="1" dirty="0">
              <a:solidFill>
                <a:srgbClr val="B9CDE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5729" y="59870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09800" y="4267200"/>
            <a:ext cx="1853475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2" idx="0"/>
          </p:cNvCxnSpPr>
          <p:nvPr/>
        </p:nvCxnSpPr>
        <p:spPr>
          <a:xfrm>
            <a:off x="2209800" y="4267200"/>
            <a:ext cx="23106" cy="1230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38600" y="4305300"/>
            <a:ext cx="24675" cy="11927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6637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603" y="4038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</a:rPr>
              <a:t>1/358</a:t>
            </a:r>
            <a:endParaRPr lang="en-US" dirty="0">
              <a:solidFill>
                <a:srgbClr val="953735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8970" y="58023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1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6776" y="5813504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365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5181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318725" y="4293632"/>
            <a:ext cx="24675" cy="11927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299925" y="4267200"/>
            <a:ext cx="24675" cy="11927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64952" y="58028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277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0351" y="5498584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58018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7933C"/>
                </a:solidFill>
              </a:rPr>
              <a:t>269</a:t>
            </a:r>
            <a:endParaRPr lang="en-US" dirty="0">
              <a:solidFill>
                <a:srgbClr val="77933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3176" y="5486400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343400" y="4293632"/>
            <a:ext cx="1956525" cy="11668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5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Geometric probability approximation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Probability distribution abstraction:</a:t>
            </a:r>
          </a:p>
          <a:p>
            <a:pPr lvl="1"/>
            <a:r>
              <a:rPr lang="en-US" dirty="0" smtClean="0"/>
              <a:t>Sum of convex regions with probability bounds.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62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28800" y="5715000"/>
            <a:ext cx="4876800" cy="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828800" y="3810000"/>
            <a:ext cx="0" cy="1866900"/>
          </a:xfrm>
          <a:prstGeom prst="straightConnector1">
            <a:avLst/>
          </a:prstGeom>
          <a:ln w="381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29548" y="3186668"/>
            <a:ext cx="1583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 smtClean="0"/>
              <a:t>bday</a:t>
            </a:r>
            <a:r>
              <a:rPr lang="en-US" dirty="0" smtClean="0"/>
              <a:t>=x </a:t>
            </a:r>
            <a:r>
              <a:rPr lang="en-US" b="1" dirty="0" smtClean="0">
                <a:solidFill>
                  <a:srgbClr val="B9CDE5"/>
                </a:solidFill>
              </a:rPr>
              <a:t>| 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rgbClr val="B9CDE5"/>
                </a:solidFill>
              </a:rPr>
              <a:t>]</a:t>
            </a:r>
            <a:endParaRPr lang="en-US" b="1" dirty="0">
              <a:solidFill>
                <a:srgbClr val="B9CDE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45729" y="5987018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209800" y="4267200"/>
            <a:ext cx="1853475" cy="0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2" idx="0"/>
          </p:cNvCxnSpPr>
          <p:nvPr/>
        </p:nvCxnSpPr>
        <p:spPr>
          <a:xfrm>
            <a:off x="2232906" y="4013200"/>
            <a:ext cx="0" cy="1484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038601" y="4013200"/>
            <a:ext cx="47780" cy="14848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663700" y="4267200"/>
            <a:ext cx="533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603" y="403860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1/358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8970" y="58023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6776" y="5813504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5181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72200" y="5498068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318726" y="3556000"/>
            <a:ext cx="24674" cy="19304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99925" y="3567668"/>
            <a:ext cx="1" cy="18923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64952" y="5802868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277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0351" y="5498584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5801836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269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23176" y="5486400"/>
            <a:ext cx="2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343400" y="4293632"/>
            <a:ext cx="1956525" cy="11668"/>
          </a:xfrm>
          <a:prstGeom prst="line">
            <a:avLst/>
          </a:prstGeom>
          <a:ln w="3810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32100" y="5998170"/>
            <a:ext cx="42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P1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5984954"/>
            <a:ext cx="42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P2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232906" y="4013200"/>
            <a:ext cx="1853475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09800" y="4876800"/>
            <a:ext cx="1853475" cy="0"/>
          </a:xfrm>
          <a:prstGeom prst="line">
            <a:avLst/>
          </a:prstGeom>
          <a:ln w="38100" cmpd="sng">
            <a:solidFill>
              <a:srgbClr val="003E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43400" y="3556000"/>
            <a:ext cx="1956525" cy="11668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343400" y="4572000"/>
            <a:ext cx="1956525" cy="11668"/>
          </a:xfrm>
          <a:prstGeom prst="line">
            <a:avLst/>
          </a:prstGeom>
          <a:ln w="38100" cmpd="sng">
            <a:solidFill>
              <a:srgbClr val="003E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400800" y="3352800"/>
            <a:ext cx="21336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sym typeface="Wingdings"/>
              </a:rPr>
              <a:t> </a:t>
            </a:r>
            <a:r>
              <a:rPr lang="en-US" dirty="0" smtClean="0">
                <a:solidFill>
                  <a:srgbClr val="FFFFFF"/>
                </a:solidFill>
              </a:rPr>
              <a:t>For vulnerability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00800" y="4431268"/>
            <a:ext cx="25146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sym typeface="Wingdings"/>
              </a:rPr>
              <a:t> </a:t>
            </a:r>
            <a:r>
              <a:rPr lang="en-US" dirty="0" smtClean="0">
                <a:solidFill>
                  <a:srgbClr val="FFFFFF"/>
                </a:solidFill>
              </a:rPr>
              <a:t>For sound inference 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2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Geometric probability approximation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Probability distribution abstraction:</a:t>
            </a:r>
          </a:p>
          <a:p>
            <a:pPr lvl="1"/>
            <a:r>
              <a:rPr lang="en-US" dirty="0" smtClean="0"/>
              <a:t>Can represent distributions over large state spaces efficiently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1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[CSF11,JCS13]</a:t>
            </a:r>
          </a:p>
          <a:p>
            <a:pPr lvl="1"/>
            <a:r>
              <a:rPr lang="en-US" dirty="0" smtClean="0"/>
              <a:t>Limit risk and computational aspects of approach</a:t>
            </a:r>
          </a:p>
          <a:p>
            <a:pPr lvl="2"/>
            <a:r>
              <a:rPr lang="en-US" dirty="0" smtClean="0"/>
              <a:t>“</a:t>
            </a:r>
            <a:r>
              <a:rPr lang="en-US" dirty="0" err="1" smtClean="0"/>
              <a:t>Simulatable</a:t>
            </a:r>
            <a:r>
              <a:rPr lang="en-US" dirty="0" smtClean="0"/>
              <a:t>” enforcement of risk limit</a:t>
            </a:r>
          </a:p>
          <a:p>
            <a:pPr lvl="2"/>
            <a:r>
              <a:rPr lang="en-US" dirty="0" smtClean="0"/>
              <a:t>Probabilistic abstract interpreter based on, intervals, octagons, and </a:t>
            </a:r>
            <a:r>
              <a:rPr lang="en-US" dirty="0" err="1" smtClean="0"/>
              <a:t>polyhedra</a:t>
            </a:r>
            <a:endParaRPr lang="en-US" dirty="0" smtClean="0"/>
          </a:p>
          <a:p>
            <a:pPr lvl="2"/>
            <a:r>
              <a:rPr lang="en-US" dirty="0" smtClean="0"/>
              <a:t>Approximation: tradeoff precision and performance</a:t>
            </a:r>
          </a:p>
          <a:p>
            <a:pPr lvl="2"/>
            <a:r>
              <a:rPr lang="en-US" dirty="0" smtClean="0"/>
              <a:t>Inference sound relative to vulnerability</a:t>
            </a:r>
          </a:p>
          <a:p>
            <a:pPr lvl="2"/>
            <a:r>
              <a:rPr lang="en-US" dirty="0" smtClean="0"/>
              <a:t>Experimental comparison to probabilistic computation via enumeration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9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[CSF11,JCS13]</a:t>
            </a:r>
          </a:p>
          <a:p>
            <a:pPr lvl="1"/>
            <a:r>
              <a:rPr lang="en-US" dirty="0" smtClean="0"/>
              <a:t>Limit risk and computational aspects of approach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[PLAS12]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Limit risk for collaborative queries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[S&amp;P14,FCS14]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Measure risk when secrets change over time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8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04040"/>
                </a:solidFill>
              </a:rPr>
              <a:t>[CSF11,JCS13]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Limit risk and computational aspects of approach</a:t>
            </a:r>
          </a:p>
          <a:p>
            <a:r>
              <a:rPr lang="en-US" b="1" dirty="0" smtClean="0"/>
              <a:t>[PLAS12]</a:t>
            </a:r>
          </a:p>
          <a:p>
            <a:pPr lvl="1"/>
            <a:r>
              <a:rPr lang="en-US" dirty="0" smtClean="0"/>
              <a:t>Limit risk for collaborative queries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[S&amp;P14,FCS14]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Measure risk when secrets change over time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14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6" idx="2"/>
          </p:cNvCxnSpPr>
          <p:nvPr/>
        </p:nvCxnSpPr>
        <p:spPr>
          <a:xfrm flipH="1">
            <a:off x="3429000" y="2738259"/>
            <a:ext cx="1136650" cy="1248271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10000" y="2091928"/>
            <a:ext cx="1511300" cy="64633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of us is oldest?</a:t>
            </a:r>
            <a:endParaRPr lang="en-US" dirty="0"/>
          </a:p>
        </p:txBody>
      </p:sp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12690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2643" y="4234934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8200" y="2091928"/>
            <a:ext cx="4483099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Q3(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return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&lt;=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endParaRPr lang="en-US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9001" y="3015258"/>
            <a:ext cx="352424" cy="97127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848225" y="2682576"/>
            <a:ext cx="638175" cy="149125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2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8200" y="2091928"/>
            <a:ext cx="4483099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Q3(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return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&lt;=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endParaRPr lang="en-US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2643" y="4234934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848225" y="2682576"/>
            <a:ext cx="638175" cy="149125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429001" y="3015258"/>
            <a:ext cx="352424" cy="97127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16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6200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US" b="1" cap="small" dirty="0">
                <a:solidFill>
                  <a:srgbClr val="FF0000"/>
                </a:solidFill>
              </a:rPr>
              <a:t/>
            </a:r>
            <a:br>
              <a:rPr lang="en-US" b="1" cap="small" dirty="0">
                <a:solidFill>
                  <a:srgbClr val="FF0000"/>
                </a:solidFill>
              </a:rPr>
            </a:br>
            <a:r>
              <a:rPr lang="en-US" b="1" cap="small" dirty="0">
                <a:solidFill>
                  <a:srgbClr val="FF0000"/>
                </a:solidFill>
              </a:rPr>
              <a:t>“If you’re not paying</a:t>
            </a:r>
            <a:r>
              <a:rPr lang="en-US" b="1" cap="small" dirty="0" smtClean="0">
                <a:solidFill>
                  <a:srgbClr val="FF0000"/>
                </a:solidFill>
              </a:rPr>
              <a:t>,</a:t>
            </a:r>
            <a:br>
              <a:rPr lang="en-US" b="1" cap="small" dirty="0" smtClean="0">
                <a:solidFill>
                  <a:srgbClr val="FF0000"/>
                </a:solidFill>
              </a:rPr>
            </a:br>
            <a:r>
              <a:rPr lang="en-US" b="1" cap="small" dirty="0" smtClean="0">
                <a:solidFill>
                  <a:srgbClr val="FF0000"/>
                </a:solidFill>
              </a:rPr>
              <a:t>              you’re </a:t>
            </a:r>
            <a:r>
              <a:rPr lang="en-US" b="1" cap="small" dirty="0">
                <a:solidFill>
                  <a:srgbClr val="FF0000"/>
                </a:solidFill>
              </a:rPr>
              <a:t>the product.”</a:t>
            </a:r>
            <a:br>
              <a:rPr lang="en-US" b="1" cap="small" dirty="0">
                <a:solidFill>
                  <a:srgbClr val="FF0000"/>
                </a:solidFill>
              </a:rPr>
            </a:br>
            <a:endParaRPr lang="en-US" b="1" cap="small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 descr="ub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28800"/>
            <a:ext cx="8890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43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2643" y="4234934"/>
            <a:ext cx="325582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73857" y="4734038"/>
            <a:ext cx="3147868" cy="461665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Is this even possible?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3921" y="3712169"/>
            <a:ext cx="1672253" cy="92333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HOW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8200" y="2091928"/>
            <a:ext cx="4483099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  <a:latin typeface="Lucida Console"/>
                <a:cs typeface="Lucida Console"/>
              </a:rPr>
              <a:t>bool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Q3(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,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) {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    return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&lt;= </a:t>
            </a:r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endParaRPr lang="en-US" dirty="0" smtClean="0">
              <a:solidFill>
                <a:srgbClr val="FFFFFF"/>
              </a:solidFill>
              <a:latin typeface="Lucida Console"/>
              <a:cs typeface="Lucida Console"/>
            </a:endParaRPr>
          </a:p>
          <a:p>
            <a:r>
              <a:rPr lang="en-US" dirty="0">
                <a:solidFill>
                  <a:srgbClr val="FFFFFF"/>
                </a:solidFill>
                <a:latin typeface="Lucida Console"/>
                <a:cs typeface="Lucida Console"/>
              </a:rPr>
              <a:t>}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9001" y="3015258"/>
            <a:ext cx="352424" cy="971272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848225" y="2682576"/>
            <a:ext cx="638175" cy="149125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94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Collaborative queries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Secure multi-party computation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Parties can compute Q3(</a:t>
            </a:r>
            <a:r>
              <a:rPr lang="en-US" dirty="0" err="1" smtClean="0">
                <a:solidFill>
                  <a:srgbClr val="FFFFFF"/>
                </a:solidFill>
              </a:rPr>
              <a:t>bdayA,bdayB</a:t>
            </a:r>
            <a:r>
              <a:rPr lang="en-US" dirty="0" smtClean="0">
                <a:solidFill>
                  <a:srgbClr val="FFFFFF"/>
                </a:solidFill>
              </a:rPr>
              <a:t>) without revealing </a:t>
            </a:r>
            <a:r>
              <a:rPr lang="en-US" dirty="0" err="1" smtClean="0">
                <a:solidFill>
                  <a:srgbClr val="FFFFFF"/>
                </a:solidFill>
              </a:rPr>
              <a:t>bdayA</a:t>
            </a:r>
            <a:r>
              <a:rPr lang="en-US" dirty="0" smtClean="0">
                <a:solidFill>
                  <a:srgbClr val="FFFFFF"/>
                </a:solidFill>
              </a:rPr>
              <a:t>/</a:t>
            </a:r>
            <a:r>
              <a:rPr lang="en-US" dirty="0" err="1" smtClean="0">
                <a:solidFill>
                  <a:srgbClr val="FFFFFF"/>
                </a:solidFill>
              </a:rPr>
              <a:t>bdayB</a:t>
            </a:r>
            <a:r>
              <a:rPr lang="en-US" dirty="0" smtClean="0">
                <a:solidFill>
                  <a:srgbClr val="FFFFFF"/>
                </a:solidFill>
              </a:rPr>
              <a:t> to each other*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Emulate </a:t>
            </a:r>
            <a:r>
              <a:rPr lang="en-US" dirty="0" smtClean="0">
                <a:solidFill>
                  <a:srgbClr val="FFFFFF"/>
                </a:solidFill>
              </a:rPr>
              <a:t>the </a:t>
            </a:r>
            <a:r>
              <a:rPr lang="en-US" dirty="0">
                <a:solidFill>
                  <a:srgbClr val="FFFFFF"/>
                </a:solidFill>
              </a:rPr>
              <a:t>trusted 3</a:t>
            </a:r>
            <a:r>
              <a:rPr lang="en-US" baseline="30000" dirty="0">
                <a:solidFill>
                  <a:srgbClr val="FFFFFF"/>
                </a:solidFill>
              </a:rPr>
              <a:t>rd</a:t>
            </a:r>
            <a:r>
              <a:rPr lang="en-US" dirty="0">
                <a:solidFill>
                  <a:srgbClr val="FFFFFF"/>
                </a:solidFill>
              </a:rPr>
              <a:t> party using cryptographic </a:t>
            </a:r>
            <a:r>
              <a:rPr lang="en-US" dirty="0" smtClean="0">
                <a:solidFill>
                  <a:srgbClr val="FFFFFF"/>
                </a:solidFill>
              </a:rPr>
              <a:t>protocol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78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Collaborative queries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Secure multi-party computation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Parties can compute Q3(</a:t>
            </a:r>
            <a:r>
              <a:rPr lang="en-US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bdayA,bdayB</a:t>
            </a: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) without revealing </a:t>
            </a:r>
            <a:r>
              <a:rPr lang="en-US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bdayA</a:t>
            </a: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bdayB</a:t>
            </a: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to each other</a:t>
            </a:r>
            <a:r>
              <a:rPr lang="en-US" dirty="0" smtClean="0"/>
              <a:t>*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Emulate a trusted 3</a:t>
            </a:r>
            <a:r>
              <a:rPr lang="en-US" baseline="300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rd</a:t>
            </a:r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party using cryptographic protocol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457200" lvl="1" indent="0" algn="r">
              <a:buNone/>
            </a:pPr>
            <a:r>
              <a:rPr lang="en-US" dirty="0" smtClean="0">
                <a:solidFill>
                  <a:srgbClr val="FFFFFF"/>
                </a:solidFill>
              </a:rPr>
              <a:t>* Beyond what is implied by the output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7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51317" y="3712169"/>
            <a:ext cx="2317468" cy="175432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Trusted</a:t>
            </a:r>
          </a:p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3</a:t>
            </a:r>
            <a:r>
              <a:rPr lang="en-US" sz="5400" b="1" cap="small" spc="-150" baseline="30000" dirty="0" smtClean="0">
                <a:solidFill>
                  <a:srgbClr val="FF0000"/>
                </a:solidFill>
              </a:rPr>
              <a:t>rd</a:t>
            </a:r>
            <a:r>
              <a:rPr lang="en-US" sz="5400" b="1" cap="small" spc="-150" dirty="0" smtClean="0">
                <a:solidFill>
                  <a:srgbClr val="FF0000"/>
                </a:solidFill>
              </a:rPr>
              <a:t> party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76400" y="2286000"/>
            <a:ext cx="865062" cy="2562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236661" y="2217182"/>
            <a:ext cx="887539" cy="250721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276600" y="1828800"/>
            <a:ext cx="2677968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91000" y="1924078"/>
            <a:ext cx="762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33561" y="3124200"/>
            <a:ext cx="762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36" name="Picture 35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30" y="565150"/>
            <a:ext cx="509461" cy="13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51317" y="3712169"/>
            <a:ext cx="2317468" cy="175432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Trusted</a:t>
            </a:r>
          </a:p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3</a:t>
            </a:r>
            <a:r>
              <a:rPr lang="en-US" sz="5400" b="1" cap="small" spc="-150" baseline="30000" dirty="0" smtClean="0">
                <a:solidFill>
                  <a:srgbClr val="FF0000"/>
                </a:solidFill>
              </a:rPr>
              <a:t>rd</a:t>
            </a:r>
            <a:r>
              <a:rPr lang="en-US" sz="5400" b="1" cap="small" spc="-150" dirty="0" smtClean="0">
                <a:solidFill>
                  <a:srgbClr val="FF0000"/>
                </a:solidFill>
              </a:rPr>
              <a:t> party</a:t>
            </a:r>
            <a:endParaRPr lang="en-US" sz="2400" b="1" cap="small" spc="-15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676400" y="2286000"/>
            <a:ext cx="865062" cy="2562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236661" y="2217182"/>
            <a:ext cx="887539" cy="2507218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276600" y="1828800"/>
            <a:ext cx="2677968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191000" y="1924078"/>
            <a:ext cx="7620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33561" y="3124200"/>
            <a:ext cx="7620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Model/Measure/Limit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1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dirty="0" smtClean="0"/>
              <a:t>Alice’s Perspective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Bob’s prior knowledge about Alice’s </a:t>
            </a:r>
            <a:r>
              <a:rPr lang="en-US" dirty="0" err="1" smtClean="0"/>
              <a:t>bdayA</a:t>
            </a:r>
            <a:r>
              <a:rPr lang="en-US" dirty="0" smtClean="0"/>
              <a:t>: </a:t>
            </a:r>
          </a:p>
          <a:p>
            <a:pPr lvl="1"/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 smtClean="0"/>
              <a:t>bdayA</a:t>
            </a:r>
            <a:r>
              <a:rPr lang="en-US" dirty="0" smtClean="0"/>
              <a:t>=x</a:t>
            </a:r>
            <a:r>
              <a:rPr lang="en-US" b="1" dirty="0" smtClean="0">
                <a:solidFill>
                  <a:srgbClr val="B9CDE5"/>
                </a:solidFill>
              </a:rPr>
              <a:t>] =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1/365 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3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04040"/>
                </a:solidFill>
              </a:rPr>
              <a:t>If I answer Q3 with true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04040"/>
                </a:solidFill>
              </a:rPr>
              <a:t>If I don’t answer</a:t>
            </a: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404040"/>
                </a:solidFill>
              </a:rPr>
              <a:t>If I answer Q3 with false</a:t>
            </a:r>
            <a:endParaRPr lang="en-US" dirty="0">
              <a:solidFill>
                <a:srgbClr val="404040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7800" y="2290613"/>
            <a:ext cx="6621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87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Prior/Background Knowledge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FF"/>
                </a:solidFill>
              </a:rPr>
              <a:t>If I answer Q3 with true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If I don’t answer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If I answer Q3 with false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5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Modeling </a:t>
            </a:r>
            <a:r>
              <a:rPr lang="en-US" dirty="0"/>
              <a:t>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Bob’s prior knowledge about Alice’s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bdayA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 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bdayA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=x] = 1/365 for 1 ≤ x ≤ 365</a:t>
            </a:r>
          </a:p>
          <a:p>
            <a:r>
              <a:rPr lang="en-US" dirty="0" smtClean="0"/>
              <a:t>Posterior knowledge given Q3(</a:t>
            </a:r>
            <a:r>
              <a:rPr lang="en-US" dirty="0" err="1" smtClean="0"/>
              <a:t>bdayA,bdayB</a:t>
            </a:r>
            <a:r>
              <a:rPr lang="en-US" dirty="0" smtClean="0"/>
              <a:t>) = true (so </a:t>
            </a:r>
            <a:r>
              <a:rPr lang="en-US" dirty="0" err="1" smtClean="0"/>
              <a:t>bdayA</a:t>
            </a:r>
            <a:r>
              <a:rPr lang="en-US" dirty="0" smtClean="0"/>
              <a:t> ≤ </a:t>
            </a:r>
            <a:r>
              <a:rPr lang="en-US" dirty="0" err="1" smtClean="0"/>
              <a:t>bdayB</a:t>
            </a:r>
            <a:r>
              <a:rPr lang="en-US" dirty="0" smtClean="0"/>
              <a:t>)</a:t>
            </a:r>
          </a:p>
          <a:p>
            <a:pPr lvl="1"/>
            <a:r>
              <a:rPr 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</a:t>
            </a:r>
            <a:r>
              <a:rPr lang="en-US" dirty="0" err="1" smtClean="0"/>
              <a:t>bdayA</a:t>
            </a:r>
            <a:r>
              <a:rPr lang="en-US" dirty="0" smtClean="0"/>
              <a:t>=x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true</a:t>
            </a:r>
            <a:r>
              <a:rPr lang="en-US" b="1" dirty="0" smtClean="0">
                <a:solidFill>
                  <a:srgbClr val="B9CDE5"/>
                </a:solidFill>
              </a:rPr>
              <a:t>]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B9CDE5"/>
                </a:solidFill>
              </a:rPr>
              <a:t>=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???</a:t>
            </a:r>
            <a:r>
              <a:rPr lang="en-US" b="1" dirty="0" smtClean="0">
                <a:solidFill>
                  <a:srgbClr val="B9CDE5"/>
                </a:solidFill>
              </a:rPr>
              <a:t> for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6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958838" cy="2601412"/>
          </a:xfrm>
          <a:prstGeom prst="rect">
            <a:avLst/>
          </a:prstGeom>
        </p:spPr>
      </p:pic>
      <p:pic>
        <p:nvPicPr>
          <p:cNvPr id="2" name="Picture 1" descr="hac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048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1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Bob’s posterior knowledge about Alice’s data depends on Bob’s secret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8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</a:rPr>
              <a:t>Problem: Bob’s posterior knowledge about Alice’s data depends on Bob’s secret value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bdayB</a:t>
            </a:r>
            <a:r>
              <a:rPr lang="en-US" dirty="0" smtClean="0"/>
              <a:t> was 365: Q3(</a:t>
            </a:r>
            <a:r>
              <a:rPr lang="en-US" dirty="0" err="1" smtClean="0"/>
              <a:t>bdayA,bdayB</a:t>
            </a:r>
            <a:r>
              <a:rPr lang="en-US" dirty="0" smtClean="0"/>
              <a:t>) = true</a:t>
            </a:r>
          </a:p>
          <a:p>
            <a:pPr lvl="2"/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bdayA</a:t>
            </a:r>
            <a:r>
              <a:rPr lang="en-US" dirty="0" smtClean="0"/>
              <a:t>= x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true</a:t>
            </a:r>
            <a:r>
              <a:rPr lang="en-US" b="1" dirty="0" smtClean="0">
                <a:solidFill>
                  <a:srgbClr val="B9CDE5"/>
                </a:solidFill>
              </a:rPr>
              <a:t>] =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1/365 </a:t>
            </a:r>
            <a:r>
              <a:rPr lang="en-US" b="1" dirty="0" smtClean="0">
                <a:solidFill>
                  <a:srgbClr val="B9CDE5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1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≤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365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bdayB</a:t>
            </a:r>
            <a:r>
              <a:rPr lang="en-US" dirty="0" smtClean="0"/>
              <a:t> was 1: Q3(</a:t>
            </a:r>
            <a:r>
              <a:rPr lang="en-US" dirty="0" err="1" smtClean="0"/>
              <a:t>bdayA,bdayB</a:t>
            </a:r>
            <a:r>
              <a:rPr lang="en-US" dirty="0" smtClean="0"/>
              <a:t>) = true</a:t>
            </a:r>
          </a:p>
          <a:p>
            <a:pPr lvl="2"/>
            <a:r>
              <a:rPr lang="en-US" b="1" dirty="0" err="1" smtClean="0">
                <a:solidFill>
                  <a:srgbClr val="B9CDE5"/>
                </a:solidFill>
              </a:rPr>
              <a:t>Pr</a:t>
            </a:r>
            <a:r>
              <a:rPr lang="en-US" b="1" dirty="0" smtClean="0">
                <a:solidFill>
                  <a:srgbClr val="B9CDE5"/>
                </a:solidFill>
              </a:rPr>
              <a:t>[</a:t>
            </a:r>
            <a:r>
              <a:rPr lang="en-US" dirty="0" err="1" smtClean="0"/>
              <a:t>bdayA</a:t>
            </a:r>
            <a:r>
              <a:rPr lang="en-US" dirty="0" smtClean="0"/>
              <a:t> = x </a:t>
            </a:r>
            <a:r>
              <a:rPr lang="en-US" b="1" dirty="0" smtClean="0">
                <a:solidFill>
                  <a:srgbClr val="B9CDE5"/>
                </a:solidFill>
              </a:rPr>
              <a:t>|</a:t>
            </a:r>
            <a:r>
              <a:rPr lang="en-US" dirty="0" smtClean="0"/>
              <a:t> true</a:t>
            </a:r>
            <a:r>
              <a:rPr lang="en-US" b="1" dirty="0" smtClean="0">
                <a:solidFill>
                  <a:srgbClr val="B9CDE5"/>
                </a:solidFill>
              </a:rPr>
              <a:t>] = </a:t>
            </a:r>
            <a:r>
              <a:rPr lang="en-US" dirty="0" smtClean="0">
                <a:solidFill>
                  <a:srgbClr val="953735"/>
                </a:solidFill>
              </a:rPr>
              <a:t>1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B9CDE5"/>
                </a:solidFill>
              </a:rPr>
              <a:t>for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7933C"/>
                </a:solidFill>
              </a:rPr>
              <a:t>x = 1</a:t>
            </a:r>
          </a:p>
          <a:p>
            <a:pPr lvl="1"/>
            <a:r>
              <a:rPr lang="en-US" dirty="0" smtClean="0"/>
              <a:t>And anything in between.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24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</a:rPr>
              <a:t>Problem: Bob’s posterior knowledge about Alice’s data depends on Bob’s secret value</a:t>
            </a:r>
          </a:p>
          <a:p>
            <a:r>
              <a:rPr lang="en-US" dirty="0" smtClean="0"/>
              <a:t>Solution 1: consider all possible values of Bob’s secret:</a:t>
            </a:r>
          </a:p>
          <a:p>
            <a:pPr lvl="1"/>
            <a:r>
              <a:rPr lang="en-US" dirty="0" smtClean="0"/>
              <a:t>“worst-worst-case vulnerability”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5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Worst-case 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7768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38515" y="1894939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5000" y="3364468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6685248" y="1546230"/>
            <a:ext cx="1980064" cy="14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Worst-Worst-case 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32" y="1987007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747" y="2054178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74232" y="3523707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544480" y="1705469"/>
            <a:ext cx="1980064" cy="14850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11193" y="1143000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When </a:t>
            </a:r>
            <a:r>
              <a:rPr lang="en-US" dirty="0" err="1" smtClean="0">
                <a:solidFill>
                  <a:srgbClr val="FFFFFF"/>
                </a:solidFill>
              </a:rPr>
              <a:t>bdayB</a:t>
            </a:r>
            <a:r>
              <a:rPr lang="en-US" dirty="0" smtClean="0">
                <a:solidFill>
                  <a:srgbClr val="FFFFFF"/>
                </a:solidFill>
              </a:rPr>
              <a:t> = 1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05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Worst-Worst-case Vulnerability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Prior/Background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732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1840468"/>
            <a:ext cx="682217" cy="544650"/>
          </a:xfrm>
          <a:prstGeom prst="rect">
            <a:avLst/>
          </a:prstGeom>
        </p:spPr>
      </p:pic>
      <p:pic>
        <p:nvPicPr>
          <p:cNvPr id="16" name="Picture 15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4343400"/>
            <a:ext cx="2209800" cy="1470521"/>
          </a:xfrm>
          <a:prstGeom prst="rect">
            <a:avLst/>
          </a:prstGeom>
        </p:spPr>
      </p:pic>
      <p:pic>
        <p:nvPicPr>
          <p:cNvPr id="17" name="Picture 16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1500" y="4492626"/>
            <a:ext cx="373832" cy="298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162300" y="3364468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29000" y="5946258"/>
            <a:ext cx="1905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don’t answer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9800000">
            <a:off x="2472686" y="2606818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00000">
            <a:off x="2556515" y="4891117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32" y="1987007"/>
            <a:ext cx="2209800" cy="1470521"/>
          </a:xfrm>
          <a:prstGeom prst="rect">
            <a:avLst/>
          </a:prstGeom>
        </p:spPr>
      </p:pic>
      <p:pic>
        <p:nvPicPr>
          <p:cNvPr id="23" name="Picture 22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7747" y="2054178"/>
            <a:ext cx="682217" cy="544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74232" y="3523707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260795" y="1481540"/>
            <a:ext cx="1980064" cy="1485048"/>
          </a:xfrm>
          <a:prstGeom prst="rect">
            <a:avLst/>
          </a:prstGeom>
        </p:spPr>
      </p:pic>
      <p:pic>
        <p:nvPicPr>
          <p:cNvPr id="26" name="Picture 25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4544480" y="1705469"/>
            <a:ext cx="1980064" cy="148504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11193" y="1143000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When </a:t>
            </a:r>
            <a:r>
              <a:rPr lang="en-US" dirty="0" err="1" smtClean="0">
                <a:solidFill>
                  <a:srgbClr val="FFFFFF"/>
                </a:solidFill>
              </a:rPr>
              <a:t>bdayB</a:t>
            </a:r>
            <a:r>
              <a:rPr lang="en-US" dirty="0" smtClean="0">
                <a:solidFill>
                  <a:srgbClr val="FFFFFF"/>
                </a:solidFill>
              </a:rPr>
              <a:t> = 1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8" name="Picture 27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64" y="1821931"/>
            <a:ext cx="2209800" cy="1470521"/>
          </a:xfrm>
          <a:prstGeom prst="rect">
            <a:avLst/>
          </a:prstGeom>
        </p:spPr>
      </p:pic>
      <p:pic>
        <p:nvPicPr>
          <p:cNvPr id="29" name="Picture 2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43279" y="1889102"/>
            <a:ext cx="682217" cy="5446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05464" y="3413102"/>
            <a:ext cx="24384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true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1" name="Picture 3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96" y="2035641"/>
            <a:ext cx="2209800" cy="1470521"/>
          </a:xfrm>
          <a:prstGeom prst="rect">
            <a:avLst/>
          </a:prstGeom>
        </p:spPr>
      </p:pic>
      <p:pic>
        <p:nvPicPr>
          <p:cNvPr id="32" name="Picture 31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40911" y="2102812"/>
            <a:ext cx="682217" cy="5446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417396" y="3572341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If I answer Q3 with false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4" name="Picture 3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7103959" y="1530174"/>
            <a:ext cx="1980064" cy="1485048"/>
          </a:xfrm>
          <a:prstGeom prst="rect">
            <a:avLst/>
          </a:prstGeom>
        </p:spPr>
      </p:pic>
      <p:pic>
        <p:nvPicPr>
          <p:cNvPr id="35" name="Picture 3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08702">
            <a:off x="7387644" y="1754103"/>
            <a:ext cx="1980064" cy="148504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354357" y="1191634"/>
            <a:ext cx="25908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When </a:t>
            </a:r>
            <a:r>
              <a:rPr lang="en-US" dirty="0" err="1" smtClean="0">
                <a:solidFill>
                  <a:srgbClr val="FFFFFF"/>
                </a:solidFill>
              </a:rPr>
              <a:t>bdayB</a:t>
            </a:r>
            <a:r>
              <a:rPr lang="en-US" dirty="0" smtClean="0">
                <a:solidFill>
                  <a:srgbClr val="FFFFFF"/>
                </a:solidFill>
              </a:rPr>
              <a:t> = 2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4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Extremely Conservative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5" name="Picture 4" descr="fig_pres_colla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7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knowledge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04040"/>
                </a:solidFill>
              </a:rPr>
              <a:t>Problem: Bob’s posterior knowledge about Alice’s data depends on Bob’s secret value</a:t>
            </a:r>
          </a:p>
          <a:p>
            <a:r>
              <a:rPr lang="en-US" dirty="0" smtClean="0"/>
              <a:t>Solution 2: trust the trusted 3</a:t>
            </a:r>
            <a:r>
              <a:rPr lang="en-US" baseline="30000" dirty="0" smtClean="0"/>
              <a:t>rd</a:t>
            </a:r>
            <a:r>
              <a:rPr lang="en-US" dirty="0" smtClean="0"/>
              <a:t> party to model, measure, and limit risk on your behalf</a:t>
            </a:r>
          </a:p>
          <a:p>
            <a:pPr lvl="1"/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 knows what Bob’s secret value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1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981200" y="3048000"/>
            <a:ext cx="560262" cy="1800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10269" y="1703067"/>
            <a:ext cx="1943099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Risk to Alice ≤ </a:t>
            </a:r>
            <a:r>
              <a:rPr lang="en-US" dirty="0" err="1" smtClean="0"/>
              <a:t>tA</a:t>
            </a:r>
            <a:r>
              <a:rPr lang="en-US" dirty="0" smtClean="0"/>
              <a:t> ?</a:t>
            </a:r>
          </a:p>
          <a:p>
            <a:r>
              <a:rPr lang="en-US" dirty="0" smtClean="0"/>
              <a:t>Risk to Bob ≤ </a:t>
            </a:r>
            <a:r>
              <a:rPr lang="en-US" dirty="0" err="1" smtClean="0"/>
              <a:t>tB</a:t>
            </a:r>
            <a:r>
              <a:rPr lang="en-US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4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981200" y="3048000"/>
            <a:ext cx="560262" cy="1800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=300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10269" y="1703067"/>
            <a:ext cx="2066331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Risk to Alice ≤ 1/2 ?</a:t>
            </a:r>
          </a:p>
          <a:p>
            <a:r>
              <a:rPr lang="en-US" dirty="0" smtClean="0"/>
              <a:t>Risk to Bob ≤ 1/2 ?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276600" y="1740251"/>
            <a:ext cx="2262332" cy="399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26295" y="3014251"/>
            <a:ext cx="545505" cy="1775737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14800" y="1873315"/>
            <a:ext cx="8382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57500" y="3276600"/>
            <a:ext cx="8382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48623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so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8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5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981200" y="3048000"/>
            <a:ext cx="560262" cy="1800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=1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3276600" y="1740251"/>
            <a:ext cx="2262332" cy="399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26295" y="3014251"/>
            <a:ext cx="545505" cy="1775737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73500" y="1873315"/>
            <a:ext cx="10795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Reject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32100" y="3352800"/>
            <a:ext cx="10795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Reject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10269" y="1703067"/>
            <a:ext cx="2066331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Risk to Alice ≤ 1/2 ?</a:t>
            </a:r>
          </a:p>
          <a:p>
            <a:r>
              <a:rPr lang="en-US" dirty="0" smtClean="0"/>
              <a:t>Risk to Bob ≤ 1/2 ?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72063" y="3743741"/>
            <a:ext cx="3444887" cy="175432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Information</a:t>
            </a:r>
          </a:p>
          <a:p>
            <a:pPr algn="ctr"/>
            <a:r>
              <a:rPr lang="en-US" sz="5400" b="1" cap="small" spc="-150" dirty="0" smtClean="0">
                <a:solidFill>
                  <a:srgbClr val="FF0000"/>
                </a:solidFill>
              </a:rPr>
              <a:t>Leak</a:t>
            </a:r>
          </a:p>
        </p:txBody>
      </p:sp>
    </p:spTree>
    <p:extLst>
      <p:ext uri="{BB962C8B-B14F-4D97-AF65-F5344CB8AC3E}">
        <p14:creationId xmlns:p14="http://schemas.microsoft.com/office/powerpoint/2010/main" val="252233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3" name="Picture 2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4419600"/>
            <a:ext cx="2101850" cy="2101850"/>
          </a:xfrm>
          <a:prstGeom prst="rect">
            <a:avLst/>
          </a:prstGeom>
        </p:spPr>
      </p:pic>
      <p:pic>
        <p:nvPicPr>
          <p:cNvPr id="11" name="Picture 10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789988"/>
            <a:ext cx="509461" cy="1382212"/>
          </a:xfrm>
          <a:prstGeom prst="rect">
            <a:avLst/>
          </a:prstGeom>
        </p:spPr>
      </p:pic>
      <p:pic>
        <p:nvPicPr>
          <p:cNvPr id="2" name="Picture 1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86200"/>
            <a:ext cx="1506682" cy="1143000"/>
          </a:xfrm>
          <a:prstGeom prst="rect">
            <a:avLst/>
          </a:prstGeom>
        </p:spPr>
      </p:pic>
      <p:pic>
        <p:nvPicPr>
          <p:cNvPr id="20" name="Picture 19" descr="per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079048"/>
            <a:ext cx="509461" cy="1382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800" y="58028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41461" y="549806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Alice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17" name="Picture 16" descr="brick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565150"/>
            <a:ext cx="2101850" cy="2101850"/>
          </a:xfrm>
          <a:prstGeom prst="rect">
            <a:avLst/>
          </a:prstGeom>
        </p:spPr>
      </p:pic>
      <p:pic>
        <p:nvPicPr>
          <p:cNvPr id="18" name="Picture 17" descr="gat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00200"/>
            <a:ext cx="1506682" cy="1143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50100" y="1735900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=???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50100" y="1374918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Bob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276600" y="1230868"/>
            <a:ext cx="2457449" cy="0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981200" y="3048000"/>
            <a:ext cx="560262" cy="1800106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42950" y="417119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bdayA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=270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73500" y="709716"/>
            <a:ext cx="1524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Lucida Console"/>
                <a:cs typeface="Lucida Console"/>
              </a:rPr>
              <a:t>bdayB</a:t>
            </a:r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=1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369" y="457200"/>
            <a:ext cx="1799631" cy="1799631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3276600" y="1740251"/>
            <a:ext cx="2262332" cy="3999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426295" y="3014251"/>
            <a:ext cx="545505" cy="1775737"/>
          </a:xfrm>
          <a:prstGeom prst="straightConnector1">
            <a:avLst/>
          </a:prstGeom>
          <a:ln w="76200" cmpd="sng"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873500" y="1873315"/>
            <a:ext cx="1079500" cy="369332"/>
          </a:xfrm>
          <a:prstGeom prst="rect">
            <a:avLst/>
          </a:prstGeom>
          <a:solidFill>
            <a:srgbClr val="8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Reject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57500" y="3276600"/>
            <a:ext cx="838200" cy="369332"/>
          </a:xfrm>
          <a:prstGeom prst="rect">
            <a:avLst/>
          </a:prstGeom>
          <a:solidFill>
            <a:srgbClr val="003E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Lucida Console"/>
                <a:cs typeface="Lucida Console"/>
              </a:rPr>
              <a:t>true</a:t>
            </a:r>
            <a:endParaRPr lang="en-US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10269" y="1703067"/>
            <a:ext cx="2066331" cy="92333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Trusted 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r>
              <a:rPr lang="en-US" dirty="0" smtClean="0"/>
              <a:t>Risk to Alice ≤ 1/2 ?</a:t>
            </a:r>
          </a:p>
          <a:p>
            <a:r>
              <a:rPr lang="en-US" dirty="0" smtClean="0"/>
              <a:t>Risk to Bob ≤ 1/2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8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[PLAS12]</a:t>
            </a:r>
          </a:p>
          <a:p>
            <a:pPr lvl="1"/>
            <a:r>
              <a:rPr lang="en-US" dirty="0" smtClean="0"/>
              <a:t>Limit risk for collaborative queries</a:t>
            </a:r>
          </a:p>
          <a:p>
            <a:pPr lvl="2"/>
            <a:r>
              <a:rPr lang="en-US" dirty="0" smtClean="0"/>
              <a:t>Approach 1: Belief sets: tracking possible states of knowledge</a:t>
            </a:r>
          </a:p>
          <a:p>
            <a:pPr lvl="2"/>
            <a:r>
              <a:rPr lang="en-US" dirty="0" smtClean="0"/>
              <a:t>Approach 2: Knowledge tracking as secure computation</a:t>
            </a:r>
          </a:p>
          <a:p>
            <a:pPr lvl="2"/>
            <a:r>
              <a:rPr lang="en-US" dirty="0" err="1" smtClean="0"/>
              <a:t>Simulatable</a:t>
            </a:r>
            <a:r>
              <a:rPr lang="en-US" dirty="0" smtClean="0"/>
              <a:t> enforcement of risk limit</a:t>
            </a:r>
          </a:p>
          <a:p>
            <a:pPr lvl="2"/>
            <a:r>
              <a:rPr lang="en-US" dirty="0" smtClean="0"/>
              <a:t>Experimental comparison of risk measurement for the two approaches.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0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04040"/>
                </a:solidFill>
              </a:rPr>
              <a:t>[CSF11,JCS13]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Limit risk and computational aspects of approach</a:t>
            </a:r>
          </a:p>
          <a:p>
            <a:r>
              <a:rPr lang="en-US" b="1" dirty="0" smtClean="0"/>
              <a:t>[PLAS12]</a:t>
            </a:r>
          </a:p>
          <a:p>
            <a:pPr lvl="1"/>
            <a:r>
              <a:rPr lang="en-US" dirty="0" smtClean="0"/>
              <a:t>Limit risk for collaborative queries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[S&amp;P14,FCS14]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Measure risk when secrets change over time</a:t>
            </a:r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0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Modeling, Measuring, and Limiting Adversary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404040"/>
                </a:solidFill>
              </a:rPr>
              <a:t>[CSF11,JCS13]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Limit risk and computational aspects of approach</a:t>
            </a:r>
          </a:p>
          <a:p>
            <a:r>
              <a:rPr lang="en-US" b="1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[PLAS12]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Limit risk for collaborative queries</a:t>
            </a:r>
          </a:p>
          <a:p>
            <a:r>
              <a:rPr lang="en-US" b="1" dirty="0" smtClean="0"/>
              <a:t>[S&amp;P14,FCS14]</a:t>
            </a:r>
          </a:p>
          <a:p>
            <a:pPr lvl="1"/>
            <a:r>
              <a:rPr lang="en-US" dirty="0" smtClean="0"/>
              <a:t>Measure risk when secrets change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8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Q1(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Q2(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29" name="Picture 2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pic>
        <p:nvPicPr>
          <p:cNvPr id="30" name="Picture 29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82532" y="1415534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err="1" smtClean="0">
                <a:solidFill>
                  <a:srgbClr val="FFFFFF"/>
                </a:solidFill>
              </a:rPr>
              <a:t>bday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181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Secrets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Q1(loc1)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Q2(loc2)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b="1" dirty="0" smtClean="0">
                <a:solidFill>
                  <a:srgbClr val="FF0000"/>
                </a:solidFill>
              </a:rPr>
              <a:t>loc0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29" name="Picture 2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pic>
        <p:nvPicPr>
          <p:cNvPr id="30" name="Picture 29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82532" y="1415534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b="1" dirty="0" smtClean="0">
                <a:solidFill>
                  <a:srgbClr val="FF0000"/>
                </a:solidFill>
              </a:rPr>
              <a:t>loc0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4606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Secrets Change: Moving Target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Q1(loc1)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answered Q2(loc2)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b="1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29" name="Picture 2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pic>
        <p:nvPicPr>
          <p:cNvPr id="30" name="Picture 29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82532" y="1415534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b="1" dirty="0" smtClean="0">
                <a:solidFill>
                  <a:srgbClr val="FFFFFF"/>
                </a:solidFill>
              </a:rPr>
              <a:t>loc2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815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Decreasing Risk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14" name="Picture 13" descr="fig_pres_adapt_wai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38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2EBF8-7CF5-44B7-B2BF-E22DE4D0703D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1" name="Picture 10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3071565"/>
            <a:ext cx="2209800" cy="1470521"/>
          </a:xfrm>
          <a:prstGeom prst="rect">
            <a:avLst/>
          </a:prstGeom>
        </p:spPr>
      </p:pic>
      <p:pic>
        <p:nvPicPr>
          <p:cNvPr id="9" name="Picture 8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2100" y="3220791"/>
            <a:ext cx="373832" cy="29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1500" y="4648200"/>
            <a:ext cx="19050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0: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Prior knowledge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4897"/>
            <a:ext cx="2209800" cy="1470521"/>
          </a:xfrm>
          <a:prstGeom prst="rect">
            <a:avLst/>
          </a:prstGeom>
        </p:spPr>
      </p:pic>
      <p:pic>
        <p:nvPicPr>
          <p:cNvPr id="15" name="Picture 14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0115" y="3212068"/>
            <a:ext cx="682217" cy="5446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52800" y="4659868"/>
            <a:ext cx="22098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1: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</a:t>
            </a:r>
            <a:r>
              <a:rPr lang="en-US" b="1" dirty="0" smtClean="0">
                <a:solidFill>
                  <a:srgbClr val="FFFFFF"/>
                </a:solidFill>
              </a:rPr>
              <a:t>rejected</a:t>
            </a:r>
            <a:r>
              <a:rPr lang="en-US" dirty="0" smtClean="0">
                <a:solidFill>
                  <a:srgbClr val="FFFFFF"/>
                </a:solidFill>
              </a:rPr>
              <a:t> Q1(loc1)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6670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hack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4897"/>
            <a:ext cx="2209800" cy="1470521"/>
          </a:xfrm>
          <a:prstGeom prst="rect">
            <a:avLst/>
          </a:prstGeom>
        </p:spPr>
      </p:pic>
      <p:pic>
        <p:nvPicPr>
          <p:cNvPr id="16" name="Picture 15" descr="brai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67324" y="3071565"/>
            <a:ext cx="858208" cy="6851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34100" y="4648200"/>
            <a:ext cx="2133600" cy="64633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Time 2: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</a:rPr>
              <a:t>I </a:t>
            </a:r>
            <a:r>
              <a:rPr lang="en-US" b="1" dirty="0" smtClean="0">
                <a:solidFill>
                  <a:srgbClr val="FFFFFF"/>
                </a:solidFill>
              </a:rPr>
              <a:t>rejected</a:t>
            </a:r>
            <a:r>
              <a:rPr lang="en-US" dirty="0" smtClean="0">
                <a:solidFill>
                  <a:srgbClr val="FFFFFF"/>
                </a:solidFill>
              </a:rPr>
              <a:t> Q2(loc2)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4102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8153400" y="3810000"/>
            <a:ext cx="838200" cy="544650"/>
          </a:xfrm>
          <a:prstGeom prst="rightArrow">
            <a:avLst/>
          </a:prstGeom>
          <a:solidFill>
            <a:schemeClr val="bg1">
              <a:lumMod val="95000"/>
              <a:lumOff val="5000"/>
            </a:schemeClr>
          </a:solidFill>
          <a:ln w="381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3892301" y="2023615"/>
            <a:ext cx="1980064" cy="1485048"/>
          </a:xfrm>
          <a:prstGeom prst="rect">
            <a:avLst/>
          </a:prstGeom>
        </p:spPr>
      </p:pic>
      <p:pic>
        <p:nvPicPr>
          <p:cNvPr id="24" name="Picture 23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6500144" y="1730065"/>
            <a:ext cx="2298648" cy="1723986"/>
          </a:xfrm>
          <a:prstGeom prst="rect">
            <a:avLst/>
          </a:prstGeom>
        </p:spPr>
      </p:pic>
      <p:pic>
        <p:nvPicPr>
          <p:cNvPr id="25" name="Picture 24" descr="calip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54574">
            <a:off x="1347701" y="2563341"/>
            <a:ext cx="1173330" cy="8799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92932" y="1417638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loc0)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9332" y="1410772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</a:t>
            </a:r>
            <a:r>
              <a:rPr lang="en-US" dirty="0" smtClean="0"/>
              <a:t>loc1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82532" y="1415534"/>
            <a:ext cx="2286000" cy="369332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Risk (guessing loc2)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5802997"/>
            <a:ext cx="381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T</a:t>
            </a:r>
            <a:r>
              <a:rPr lang="en-US" dirty="0" smtClean="0"/>
              <a:t>icket receipt for DCA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HNL for Friday December 12 at 4pm.</a:t>
            </a:r>
          </a:p>
        </p:txBody>
      </p:sp>
      <p:sp>
        <p:nvSpPr>
          <p:cNvPr id="3" name="Up Arrow 2"/>
          <p:cNvSpPr/>
          <p:nvPr/>
        </p:nvSpPr>
        <p:spPr>
          <a:xfrm>
            <a:off x="1219200" y="5294997"/>
            <a:ext cx="495300" cy="533400"/>
          </a:xfrm>
          <a:prstGeom prst="upArrow">
            <a:avLst/>
          </a:prstGeom>
          <a:solidFill>
            <a:schemeClr val="tx1">
              <a:lumMod val="65000"/>
            </a:schemeClr>
          </a:solidFill>
          <a:ln w="28575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7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IOTRM@W88461XAYJYT3PP7" val="4113"/>
  <p:tag name="DEFAULTDISPLAYSOURCE" val="\documentclass{article}&#10;&#10;\pagestyle{empty}&#10;&#10;\begin{document}&#10;&#10;&#10;\end{document}"/>
  <p:tag name="EMBEDFONTS" val="0"/>
  <p:tag name="TEXPOINTINIT" val="\newcommand{pevalp}{2}{\llbracket #1 \rrbracket #2}&#10;\newcommand{ra}{0}{\rightarrow}&#10;\newcommand{la}{0}{\leftarrow}"/>
  <p:tag name="ACCESSLIST" val="\newcommand{pevalp}{2}{\llbracket #1 \rrbracket #2}&#10;\newcommand{ra}{0}{\rightarrow}&#10;\newcommand{la}{0}{\leftarrow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13518</TotalTime>
  <Words>3323</Words>
  <Application>Microsoft Macintosh PowerPoint</Application>
  <PresentationFormat>On-screen Show (4:3)</PresentationFormat>
  <Paragraphs>808</Paragraphs>
  <Slides>108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Modeling, Measuring, and Limiting Adversary Knowledge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“If you’re not paying,               you’re the product.”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Modeling, Measuring, and Limiting Adversary Knowledge</vt:lpstr>
      <vt:lpstr>PowerPoint Presentation</vt:lpstr>
      <vt:lpstr>PowerPoint Presentation</vt:lpstr>
      <vt:lpstr>PowerPoint Presentation</vt:lpstr>
      <vt:lpstr>Modeling, Measuring, and Limiting Adversary Knowledge</vt:lpstr>
      <vt:lpstr>Modeling, Measuring, and Limiting Adversary Knowledge</vt:lpstr>
      <vt:lpstr>Model/Measure/Limit</vt:lpstr>
      <vt:lpstr>Model</vt:lpstr>
      <vt:lpstr>Model</vt:lpstr>
      <vt:lpstr>Measure</vt:lpstr>
      <vt:lpstr>Model</vt:lpstr>
      <vt:lpstr>Measure</vt:lpstr>
      <vt:lpstr>Limit</vt:lpstr>
      <vt:lpstr>Model</vt:lpstr>
      <vt:lpstr>Example: Birthday</vt:lpstr>
      <vt:lpstr>Example: Birthday</vt:lpstr>
      <vt:lpstr>Modeling knowledge</vt:lpstr>
      <vt:lpstr>Example: Birthday</vt:lpstr>
      <vt:lpstr>Modeling knowledge</vt:lpstr>
      <vt:lpstr>Measure risk</vt:lpstr>
      <vt:lpstr>Limit via Risk Threshold</vt:lpstr>
      <vt:lpstr>Limit via Risk Threshold</vt:lpstr>
      <vt:lpstr>Vulnerability</vt:lpstr>
      <vt:lpstr>Example: Birthday</vt:lpstr>
      <vt:lpstr>Example: Birthday</vt:lpstr>
      <vt:lpstr>Birthday: next day</vt:lpstr>
      <vt:lpstr>Measure risk</vt:lpstr>
      <vt:lpstr>Limit risk</vt:lpstr>
      <vt:lpstr>Birthday: next day</vt:lpstr>
      <vt:lpstr>Birthday: next day (Alternate Reality)</vt:lpstr>
      <vt:lpstr>Birthday: next day (Alternate Reality)</vt:lpstr>
      <vt:lpstr>Measure risk</vt:lpstr>
      <vt:lpstr>Recall: Model</vt:lpstr>
      <vt:lpstr>Measure risk</vt:lpstr>
      <vt:lpstr>Recall: Model</vt:lpstr>
      <vt:lpstr>Measure risk</vt:lpstr>
      <vt:lpstr>Worst-case Vulnerability</vt:lpstr>
      <vt:lpstr>Implementation</vt:lpstr>
      <vt:lpstr>Implementation</vt:lpstr>
      <vt:lpstr>Geometric probability approximation</vt:lpstr>
      <vt:lpstr>Geometric probability approximation</vt:lpstr>
      <vt:lpstr>Geometric probability approximation</vt:lpstr>
      <vt:lpstr>Geometric probability approximation</vt:lpstr>
      <vt:lpstr>Modeling, Measuring, and Limiting Adversary Knowledge</vt:lpstr>
      <vt:lpstr>Modeling, Measuring, and Limiting Adversary Knowledge</vt:lpstr>
      <vt:lpstr>Modeling, Measuring, and Limiting Adversary Knowledge</vt:lpstr>
      <vt:lpstr>PowerPoint Presentation</vt:lpstr>
      <vt:lpstr>PowerPoint Presentation</vt:lpstr>
      <vt:lpstr>PowerPoint Presentation</vt:lpstr>
      <vt:lpstr>PowerPoint Presentation</vt:lpstr>
      <vt:lpstr>Collaborative queries</vt:lpstr>
      <vt:lpstr>Collaborative queries</vt:lpstr>
      <vt:lpstr>PowerPoint Presentation</vt:lpstr>
      <vt:lpstr>PowerPoint Presentation</vt:lpstr>
      <vt:lpstr>Model/Measure/Limit</vt:lpstr>
      <vt:lpstr>Modeling knowledge Alice’s Perspective</vt:lpstr>
      <vt:lpstr>Modeling knowledge</vt:lpstr>
      <vt:lpstr>Modeling knowledge</vt:lpstr>
      <vt:lpstr>Modeling knowledge</vt:lpstr>
      <vt:lpstr>Modeling knowledge</vt:lpstr>
      <vt:lpstr>Modeling knowledge</vt:lpstr>
      <vt:lpstr>Modeling knowledge</vt:lpstr>
      <vt:lpstr>Worst-case Vulnerability</vt:lpstr>
      <vt:lpstr>Worst-Worst-case Vulnerability</vt:lpstr>
      <vt:lpstr>Worst-Worst-case Vulnerability</vt:lpstr>
      <vt:lpstr>Extremely Conservative</vt:lpstr>
      <vt:lpstr>Modeling knowledge</vt:lpstr>
      <vt:lpstr>PowerPoint Presentation</vt:lpstr>
      <vt:lpstr>PowerPoint Presentation</vt:lpstr>
      <vt:lpstr>PowerPoint Presentation</vt:lpstr>
      <vt:lpstr>PowerPoint Presentation</vt:lpstr>
      <vt:lpstr>Modeling, Measuring, and Limiting Adversary Knowledge</vt:lpstr>
      <vt:lpstr>Modeling, Measuring, and Limiting Adversary Knowledge</vt:lpstr>
      <vt:lpstr>Modeling, Measuring, and Limiting Adversary Knowledge</vt:lpstr>
      <vt:lpstr>Model</vt:lpstr>
      <vt:lpstr>Secrets Change</vt:lpstr>
      <vt:lpstr>Secrets Change: Moving Target</vt:lpstr>
      <vt:lpstr>Decreasing Risk</vt:lpstr>
      <vt:lpstr>Correlation</vt:lpstr>
      <vt:lpstr>Prediction</vt:lpstr>
      <vt:lpstr>Model for Dynamic Secrets</vt:lpstr>
      <vt:lpstr>Model for Dynamic Secrets</vt:lpstr>
      <vt:lpstr>Monotonic Risk</vt:lpstr>
      <vt:lpstr>Tradeoff</vt:lpstr>
      <vt:lpstr>Modeling, Measuring, and Limiting Adversary Knowledge</vt:lpstr>
      <vt:lpstr>Modeling, Measuring, and Limiting Adversary Knowledge</vt:lpstr>
      <vt:lpstr>Future</vt:lpstr>
      <vt:lpstr>Sharing on Your Own Terms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Enforcement of Knowledge-based  Security Policies</dc:title>
  <dc:creator>piotrm</dc:creator>
  <cp:lastModifiedBy>Piotr Mardziel</cp:lastModifiedBy>
  <cp:revision>609</cp:revision>
  <dcterms:created xsi:type="dcterms:W3CDTF">2011-04-06T18:22:20Z</dcterms:created>
  <dcterms:modified xsi:type="dcterms:W3CDTF">2014-12-14T04:50:07Z</dcterms:modified>
</cp:coreProperties>
</file>